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s/slide79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Default Extension="xls" ContentType="application/vnd.ms-exce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82"/>
  </p:notesMasterIdLst>
  <p:sldIdLst>
    <p:sldId id="261" r:id="rId3"/>
    <p:sldId id="262" r:id="rId4"/>
    <p:sldId id="359" r:id="rId5"/>
    <p:sldId id="330" r:id="rId6"/>
    <p:sldId id="268" r:id="rId7"/>
    <p:sldId id="321" r:id="rId8"/>
    <p:sldId id="320" r:id="rId9"/>
    <p:sldId id="290" r:id="rId10"/>
    <p:sldId id="332" r:id="rId11"/>
    <p:sldId id="282" r:id="rId12"/>
    <p:sldId id="353" r:id="rId13"/>
    <p:sldId id="354" r:id="rId14"/>
    <p:sldId id="317" r:id="rId15"/>
    <p:sldId id="318" r:id="rId16"/>
    <p:sldId id="406" r:id="rId17"/>
    <p:sldId id="425" r:id="rId18"/>
    <p:sldId id="408" r:id="rId19"/>
    <p:sldId id="409" r:id="rId20"/>
    <p:sldId id="411" r:id="rId21"/>
    <p:sldId id="413" r:id="rId22"/>
    <p:sldId id="414" r:id="rId23"/>
    <p:sldId id="416" r:id="rId24"/>
    <p:sldId id="417" r:id="rId25"/>
    <p:sldId id="418" r:id="rId26"/>
    <p:sldId id="419" r:id="rId27"/>
    <p:sldId id="420" r:id="rId28"/>
    <p:sldId id="333" r:id="rId29"/>
    <p:sldId id="334" r:id="rId30"/>
    <p:sldId id="355" r:id="rId31"/>
    <p:sldId id="454" r:id="rId32"/>
    <p:sldId id="435" r:id="rId33"/>
    <p:sldId id="360" r:id="rId34"/>
    <p:sldId id="357" r:id="rId35"/>
    <p:sldId id="266" r:id="rId36"/>
    <p:sldId id="436" r:id="rId37"/>
    <p:sldId id="442" r:id="rId38"/>
    <p:sldId id="443" r:id="rId39"/>
    <p:sldId id="437" r:id="rId40"/>
    <p:sldId id="438" r:id="rId41"/>
    <p:sldId id="439" r:id="rId42"/>
    <p:sldId id="440" r:id="rId43"/>
    <p:sldId id="441" r:id="rId44"/>
    <p:sldId id="421" r:id="rId45"/>
    <p:sldId id="448" r:id="rId46"/>
    <p:sldId id="447" r:id="rId47"/>
    <p:sldId id="449" r:id="rId48"/>
    <p:sldId id="450" r:id="rId49"/>
    <p:sldId id="451" r:id="rId50"/>
    <p:sldId id="445" r:id="rId51"/>
    <p:sldId id="446" r:id="rId52"/>
    <p:sldId id="422" r:id="rId53"/>
    <p:sldId id="423" r:id="rId54"/>
    <p:sldId id="328" r:id="rId55"/>
    <p:sldId id="344" r:id="rId56"/>
    <p:sldId id="271" r:id="rId57"/>
    <p:sldId id="347" r:id="rId58"/>
    <p:sldId id="348" r:id="rId59"/>
    <p:sldId id="349" r:id="rId60"/>
    <p:sldId id="424" r:id="rId61"/>
    <p:sldId id="269" r:id="rId62"/>
    <p:sldId id="431" r:id="rId63"/>
    <p:sldId id="277" r:id="rId64"/>
    <p:sldId id="336" r:id="rId65"/>
    <p:sldId id="337" r:id="rId66"/>
    <p:sldId id="404" r:id="rId67"/>
    <p:sldId id="260" r:id="rId68"/>
    <p:sldId id="343" r:id="rId69"/>
    <p:sldId id="331" r:id="rId70"/>
    <p:sldId id="312" r:id="rId71"/>
    <p:sldId id="308" r:id="rId72"/>
    <p:sldId id="309" r:id="rId73"/>
    <p:sldId id="310" r:id="rId74"/>
    <p:sldId id="311" r:id="rId75"/>
    <p:sldId id="426" r:id="rId76"/>
    <p:sldId id="452" r:id="rId77"/>
    <p:sldId id="429" r:id="rId78"/>
    <p:sldId id="430" r:id="rId79"/>
    <p:sldId id="432" r:id="rId80"/>
    <p:sldId id="427" r:id="rId81"/>
  </p:sldIdLst>
  <p:sldSz cx="9144000" cy="6858000" type="screen4x3"/>
  <p:notesSz cx="6858000" cy="9144000"/>
  <p:defaultTextStyle>
    <a:defPPr>
      <a:defRPr lang="es-CO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CC99"/>
    <a:srgbClr val="FF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7771" autoAdjust="0"/>
    <p:restoredTop sz="94713" autoAdjust="0"/>
  </p:normalViewPr>
  <p:slideViewPr>
    <p:cSldViewPr>
      <p:cViewPr>
        <p:scale>
          <a:sx n="70" d="100"/>
          <a:sy n="70" d="100"/>
        </p:scale>
        <p:origin x="-1464" y="-1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672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84" Type="http://schemas.openxmlformats.org/officeDocument/2006/relationships/viewProps" Target="viewProp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notesMaster" Target="notesMasters/notesMaster1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9BD863FF-BB97-475D-A903-9E07940B3A64}" type="datetimeFigureOut">
              <a:rPr lang="es-ES"/>
              <a:pPr>
                <a:defRPr/>
              </a:pPr>
              <a:t>04/11/2011</a:t>
            </a:fld>
            <a:endParaRPr lang="es-E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08DD10FE-2F23-493B-A5E7-ABA4E656EE9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8DD10FE-2F23-493B-A5E7-ABA4E656EE94}" type="slidenum">
              <a:rPr lang="es-ES" smtClean="0"/>
              <a:pPr>
                <a:defRPr/>
              </a:pPr>
              <a:t>15</a:t>
            </a:fld>
            <a:endParaRPr lang="es-E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96988-64DC-4473-B692-51190509A847}" type="datetimeFigureOut">
              <a:rPr lang="es-CO"/>
              <a:pPr>
                <a:defRPr/>
              </a:pPr>
              <a:t>04/11/2011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7F73B-F7FF-4B52-8BB5-671EF03F15C6}" type="slidenum">
              <a:rPr lang="es-CO"/>
              <a:pPr>
                <a:defRPr/>
              </a:pPr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817BA-F0C8-4E21-8E44-0EAAB70A95A1}" type="datetimeFigureOut">
              <a:rPr lang="es-CO"/>
              <a:pPr>
                <a:defRPr/>
              </a:pPr>
              <a:t>04/11/2011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AEED78-D841-466E-912A-60191B87D19D}" type="slidenum">
              <a:rPr lang="es-CO"/>
              <a:pPr>
                <a:defRPr/>
              </a:pPr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A7DC9-5202-4EB3-B2A2-A9CB4225F4FA}" type="datetimeFigureOut">
              <a:rPr lang="es-CO"/>
              <a:pPr>
                <a:defRPr/>
              </a:pPr>
              <a:t>04/11/2011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23DC88-77AF-4E5E-98A0-45F418A0DC45}" type="slidenum">
              <a:rPr lang="es-CO"/>
              <a:pPr>
                <a:defRPr/>
              </a:pPr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ítulo y texto e imágenes prediseñad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1295400"/>
            <a:ext cx="77724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85800" y="2743200"/>
            <a:ext cx="3810000" cy="38100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imágenes prediseñadas"/>
          <p:cNvSpPr>
            <a:spLocks noGrp="1"/>
          </p:cNvSpPr>
          <p:nvPr>
            <p:ph type="clipArt" sz="half" idx="2"/>
          </p:nvPr>
        </p:nvSpPr>
        <p:spPr>
          <a:xfrm>
            <a:off x="4648200" y="2743200"/>
            <a:ext cx="3810000" cy="3810000"/>
          </a:xfrm>
        </p:spPr>
        <p:txBody>
          <a:bodyPr/>
          <a:lstStyle/>
          <a:p>
            <a:pPr lvl="0"/>
            <a:endParaRPr lang="es-CO" noProof="0" smtClean="0"/>
          </a:p>
        </p:txBody>
      </p:sp>
    </p:spTree>
  </p:cSld>
  <p:clrMapOvr>
    <a:masterClrMapping/>
  </p:clrMapOvr>
  <p:transition spd="med">
    <p:pull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ítulo y tab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1295400"/>
            <a:ext cx="77724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abla"/>
          <p:cNvSpPr>
            <a:spLocks noGrp="1"/>
          </p:cNvSpPr>
          <p:nvPr>
            <p:ph type="tbl" idx="1"/>
          </p:nvPr>
        </p:nvSpPr>
        <p:spPr>
          <a:xfrm>
            <a:off x="685800" y="2743200"/>
            <a:ext cx="7772400" cy="3810000"/>
          </a:xfrm>
        </p:spPr>
        <p:txBody>
          <a:bodyPr/>
          <a:lstStyle/>
          <a:p>
            <a:pPr lvl="0"/>
            <a:endParaRPr lang="es-CO" noProof="0" smtClean="0"/>
          </a:p>
        </p:txBody>
      </p:sp>
    </p:spTree>
  </p:cSld>
  <p:clrMapOvr>
    <a:masterClrMapping/>
  </p:clrMapOvr>
  <p:transition spd="med">
    <p:pull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96988-64DC-4473-B692-51190509A847}" type="datetimeFigureOut">
              <a:rPr lang="es-CO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04/11/2011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7F73B-F7FF-4B52-8BB5-671EF03F15C6}" type="slidenum">
              <a:rPr lang="es-CO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22DE2-C4E3-4F63-9FB0-F2DA61D79205}" type="datetimeFigureOut">
              <a:rPr lang="es-CO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04/11/2011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B1263E-15D4-4F45-B36F-AC9469021693}" type="slidenum">
              <a:rPr lang="es-CO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B724F2-D9B9-409B-98A3-AA214507913A}" type="datetimeFigureOut">
              <a:rPr lang="es-CO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04/11/2011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A16DF-7E56-413F-BFFE-CC9027CD7FE7}" type="slidenum">
              <a:rPr lang="es-CO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CB95D-2E8B-46E7-8471-4BB670D5236A}" type="datetimeFigureOut">
              <a:rPr lang="es-CO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04/11/2011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91A56-680B-46C3-B0CC-BD57A1B63EA4}" type="slidenum">
              <a:rPr lang="es-CO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1" y="1535116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33" y="1535116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7FCAE9-8ACB-4369-B084-41E970E01A72}" type="datetimeFigureOut">
              <a:rPr lang="es-CO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04/11/2011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F5BBB-CBF6-408F-8928-6C1D80894C7C}" type="slidenum">
              <a:rPr lang="es-CO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4CAB1E-0D4E-45D5-821C-06864C36B788}" type="datetimeFigureOut">
              <a:rPr lang="es-CO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04/11/2011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08505-1F0F-4381-A182-E29B4E7362D1}" type="slidenum">
              <a:rPr lang="es-CO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22DE2-C4E3-4F63-9FB0-F2DA61D79205}" type="datetimeFigureOut">
              <a:rPr lang="es-CO"/>
              <a:pPr>
                <a:defRPr/>
              </a:pPr>
              <a:t>04/11/2011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B1263E-15D4-4F45-B36F-AC9469021693}" type="slidenum">
              <a:rPr lang="es-CO"/>
              <a:pPr>
                <a:defRPr/>
              </a:pPr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CE103C-3720-49D2-9242-D020E280D9FA}" type="datetimeFigureOut">
              <a:rPr lang="es-CO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04/11/2011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82070-2E6B-4D0C-BE81-3832AB05A501}" type="slidenum">
              <a:rPr lang="es-CO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8" y="273051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5" y="273056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8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C27F96-7B64-42D0-AACE-3717813B181F}" type="datetimeFigureOut">
              <a:rPr lang="es-CO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04/11/2011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455C6-7132-4C23-A7CD-6A03482D8FD4}" type="slidenum">
              <a:rPr lang="es-CO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CO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42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F309B5-1BDD-450D-B7CC-3747B831DA10}" type="datetimeFigureOut">
              <a:rPr lang="es-CO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04/11/2011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EAED1-D198-4177-9ECB-37B323B38554}" type="slidenum">
              <a:rPr lang="es-CO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817BA-F0C8-4E21-8E44-0EAAB70A95A1}" type="datetimeFigureOut">
              <a:rPr lang="es-CO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04/11/2011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AEED78-D841-466E-912A-60191B87D19D}" type="slidenum">
              <a:rPr lang="es-CO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A7DC9-5202-4EB3-B2A2-A9CB4225F4FA}" type="datetimeFigureOut">
              <a:rPr lang="es-CO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04/11/2011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23DC88-77AF-4E5E-98A0-45F418A0DC45}" type="slidenum">
              <a:rPr lang="es-CO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ítulo y texto e imágenes prediseñad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1295400"/>
            <a:ext cx="77724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85800" y="2743200"/>
            <a:ext cx="3810000" cy="38100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imágenes prediseñadas"/>
          <p:cNvSpPr>
            <a:spLocks noGrp="1"/>
          </p:cNvSpPr>
          <p:nvPr>
            <p:ph type="clipArt" sz="half" idx="2"/>
          </p:nvPr>
        </p:nvSpPr>
        <p:spPr>
          <a:xfrm>
            <a:off x="4648200" y="2743200"/>
            <a:ext cx="3810000" cy="3810000"/>
          </a:xfrm>
        </p:spPr>
        <p:txBody>
          <a:bodyPr/>
          <a:lstStyle/>
          <a:p>
            <a:pPr lvl="0"/>
            <a:endParaRPr lang="es-CO" noProof="0" smtClean="0"/>
          </a:p>
        </p:txBody>
      </p:sp>
    </p:spTree>
  </p:cSld>
  <p:clrMapOvr>
    <a:masterClrMapping/>
  </p:clrMapOvr>
  <p:transition spd="med"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B724F2-D9B9-409B-98A3-AA214507913A}" type="datetimeFigureOut">
              <a:rPr lang="es-CO"/>
              <a:pPr>
                <a:defRPr/>
              </a:pPr>
              <a:t>04/11/2011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A16DF-7E56-413F-BFFE-CC9027CD7FE7}" type="slidenum">
              <a:rPr lang="es-CO"/>
              <a:pPr>
                <a:defRPr/>
              </a:pPr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CB95D-2E8B-46E7-8471-4BB670D5236A}" type="datetimeFigureOut">
              <a:rPr lang="es-CO"/>
              <a:pPr>
                <a:defRPr/>
              </a:pPr>
              <a:t>04/11/2011</a:t>
            </a:fld>
            <a:endParaRPr lang="es-CO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91A56-680B-46C3-B0CC-BD57A1B63EA4}" type="slidenum">
              <a:rPr lang="es-CO"/>
              <a:pPr>
                <a:defRPr/>
              </a:pPr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1" y="1535116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33" y="1535116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7FCAE9-8ACB-4369-B084-41E970E01A72}" type="datetimeFigureOut">
              <a:rPr lang="es-CO"/>
              <a:pPr>
                <a:defRPr/>
              </a:pPr>
              <a:t>04/11/2011</a:t>
            </a:fld>
            <a:endParaRPr lang="es-CO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F5BBB-CBF6-408F-8928-6C1D80894C7C}" type="slidenum">
              <a:rPr lang="es-CO"/>
              <a:pPr>
                <a:defRPr/>
              </a:pPr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4CAB1E-0D4E-45D5-821C-06864C36B788}" type="datetimeFigureOut">
              <a:rPr lang="es-CO"/>
              <a:pPr>
                <a:defRPr/>
              </a:pPr>
              <a:t>04/11/2011</a:t>
            </a:fld>
            <a:endParaRPr lang="es-CO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08505-1F0F-4381-A182-E29B4E7362D1}" type="slidenum">
              <a:rPr lang="es-CO"/>
              <a:pPr>
                <a:defRPr/>
              </a:pPr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CE103C-3720-49D2-9242-D020E280D9FA}" type="datetimeFigureOut">
              <a:rPr lang="es-CO"/>
              <a:pPr>
                <a:defRPr/>
              </a:pPr>
              <a:t>04/11/2011</a:t>
            </a:fld>
            <a:endParaRPr lang="es-CO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82070-2E6B-4D0C-BE81-3832AB05A501}" type="slidenum">
              <a:rPr lang="es-CO"/>
              <a:pPr>
                <a:defRPr/>
              </a:pPr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8" y="273051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5" y="273056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8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C27F96-7B64-42D0-AACE-3717813B181F}" type="datetimeFigureOut">
              <a:rPr lang="es-CO"/>
              <a:pPr>
                <a:defRPr/>
              </a:pPr>
              <a:t>04/11/2011</a:t>
            </a:fld>
            <a:endParaRPr lang="es-CO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455C6-7132-4C23-A7CD-6A03482D8FD4}" type="slidenum">
              <a:rPr lang="es-CO"/>
              <a:pPr>
                <a:defRPr/>
              </a:pPr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CO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42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F309B5-1BDD-450D-B7CC-3747B831DA10}" type="datetimeFigureOut">
              <a:rPr lang="es-CO"/>
              <a:pPr>
                <a:defRPr/>
              </a:pPr>
              <a:t>04/11/2011</a:t>
            </a:fld>
            <a:endParaRPr lang="es-CO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EAED1-D198-4177-9ECB-37B323B38554}" type="slidenum">
              <a:rPr lang="es-CO"/>
              <a:pPr>
                <a:defRPr/>
              </a:pPr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  <a:endParaRPr lang="es-CO" smtClean="0"/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 smtClean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A0AFB54-D13C-4300-9B96-4D905AFF683D}" type="datetimeFigureOut">
              <a:rPr lang="es-CO"/>
              <a:pPr>
                <a:defRPr/>
              </a:pPr>
              <a:t>04/11/2011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3406233-0188-4454-9564-224D418E4181}" type="slidenum">
              <a:rPr lang="es-CO"/>
              <a:pPr>
                <a:defRPr/>
              </a:pPr>
              <a:t>‹Nº›</a:t>
            </a:fld>
            <a:endParaRPr lang="es-C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  <p:sldLayoutId id="2147483660" r:id="rId12"/>
    <p:sldLayoutId id="214748367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  <a:endParaRPr lang="es-CO" smtClean="0"/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 smtClean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A0AFB54-D13C-4300-9B96-4D905AFF683D}" type="datetimeFigureOut">
              <a:rPr lang="es-CO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04/11/2011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3406233-0188-4454-9564-224D418E4181}" type="slidenum">
              <a:rPr lang="es-CO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Hoja_de_c_lculo_de_Microsoft_Office_Excel_97-20031.xls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3.jpeg"/><Relationship Id="rId7" Type="http://schemas.openxmlformats.org/officeDocument/2006/relationships/image" Target="../media/image10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25146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CO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755576" y="548680"/>
            <a:ext cx="6896100" cy="5078413"/>
            <a:chOff x="708" y="336"/>
            <a:chExt cx="4344" cy="3199"/>
          </a:xfrm>
        </p:grpSpPr>
        <p:sp>
          <p:nvSpPr>
            <p:cNvPr id="4100" name="Text Box 4"/>
            <p:cNvSpPr txBox="1">
              <a:spLocks noChangeArrowheads="1"/>
            </p:cNvSpPr>
            <p:nvPr/>
          </p:nvSpPr>
          <p:spPr bwMode="auto">
            <a:xfrm>
              <a:off x="708" y="3041"/>
              <a:ext cx="4344" cy="4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90000"/>
                </a:lnSpc>
                <a:spcBef>
                  <a:spcPct val="50000"/>
                </a:spcBef>
              </a:pPr>
              <a:r>
                <a:rPr lang="es-ES_tradnl" sz="3000" b="1" dirty="0">
                  <a:solidFill>
                    <a:schemeClr val="bg1"/>
                  </a:solidFill>
                  <a:latin typeface="Arial" charset="0"/>
                </a:rPr>
                <a:t>Ministerio de la Protección Social                                </a:t>
              </a:r>
              <a:r>
                <a:rPr lang="es-ES_tradnl" b="1" dirty="0">
                  <a:solidFill>
                    <a:schemeClr val="bg1"/>
                  </a:solidFill>
                  <a:latin typeface="Arial" charset="0"/>
                </a:rPr>
                <a:t>República de Colombia</a:t>
              </a:r>
              <a:endParaRPr lang="es-ES_tradnl" sz="2000" b="1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pic>
          <p:nvPicPr>
            <p:cNvPr id="4101" name="Picture 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847" y="336"/>
              <a:ext cx="2065" cy="26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260350"/>
            <a:ext cx="7632849" cy="792163"/>
          </a:xfrm>
        </p:spPr>
        <p:txBody>
          <a:bodyPr/>
          <a:lstStyle/>
          <a:p>
            <a:r>
              <a:rPr lang="es-ES" sz="3200" b="1" dirty="0" smtClean="0">
                <a:solidFill>
                  <a:schemeClr val="bg1"/>
                </a:solidFill>
                <a:effectLst/>
                <a:latin typeface="Tahoma" pitchFamily="34" charset="0"/>
                <a:cs typeface="Times New Roman" pitchFamily="18" charset="0"/>
              </a:rPr>
              <a:t>Objetivo del Milenio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1520" y="1052736"/>
            <a:ext cx="6048672" cy="5040089"/>
          </a:xfrm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  <a:defRPr/>
            </a:pPr>
            <a:r>
              <a:rPr lang="es-MX" sz="2400" b="1" dirty="0" smtClean="0">
                <a:solidFill>
                  <a:schemeClr val="bg1"/>
                </a:solidFill>
                <a:latin typeface="Tahoma" pitchFamily="34" charset="0"/>
                <a:cs typeface="Arial" charset="0"/>
              </a:rPr>
              <a:t>     </a:t>
            </a:r>
          </a:p>
          <a:p>
            <a:pPr algn="ctr">
              <a:lnSpc>
                <a:spcPct val="80000"/>
              </a:lnSpc>
              <a:buFontTx/>
              <a:buNone/>
              <a:defRPr/>
            </a:pPr>
            <a:endParaRPr lang="es-MX" sz="2800" b="1" dirty="0" smtClean="0">
              <a:solidFill>
                <a:srgbClr val="FF0000"/>
              </a:solidFill>
              <a:latin typeface="Tahoma" pitchFamily="34" charset="0"/>
              <a:cs typeface="Arial" charset="0"/>
            </a:endParaRPr>
          </a:p>
          <a:p>
            <a:pPr algn="ctr">
              <a:lnSpc>
                <a:spcPct val="80000"/>
              </a:lnSpc>
              <a:buFontTx/>
              <a:buNone/>
              <a:defRPr/>
            </a:pPr>
            <a:r>
              <a:rPr lang="es-MX" sz="2800" b="1" dirty="0" smtClean="0">
                <a:solidFill>
                  <a:srgbClr val="FF3300"/>
                </a:solidFill>
                <a:latin typeface="Tahoma" pitchFamily="34" charset="0"/>
                <a:cs typeface="Arial" charset="0"/>
              </a:rPr>
              <a:t>ELIMINACIÓN  MATERNO INFANTIL DEL VIH  </a:t>
            </a:r>
          </a:p>
          <a:p>
            <a:pPr algn="ctr">
              <a:lnSpc>
                <a:spcPct val="80000"/>
              </a:lnSpc>
              <a:buNone/>
              <a:defRPr/>
            </a:pPr>
            <a:endParaRPr lang="es-MX" sz="2000" b="1" dirty="0" smtClean="0">
              <a:solidFill>
                <a:srgbClr val="002060"/>
              </a:solidFill>
              <a:latin typeface="Tahoma" pitchFamily="34" charset="0"/>
              <a:cs typeface="Arial" charset="0"/>
            </a:endParaRPr>
          </a:p>
          <a:p>
            <a:pPr algn="ctr">
              <a:lnSpc>
                <a:spcPct val="80000"/>
              </a:lnSpc>
              <a:buNone/>
              <a:defRPr/>
            </a:pPr>
            <a:r>
              <a:rPr lang="es-MX" sz="2800" b="1" dirty="0" smtClean="0">
                <a:solidFill>
                  <a:srgbClr val="00B0F0"/>
                </a:solidFill>
                <a:latin typeface="Tahoma" pitchFamily="34" charset="0"/>
                <a:cs typeface="Arial" charset="0"/>
              </a:rPr>
              <a:t>Línea de base  2008: 5.8%</a:t>
            </a:r>
            <a:r>
              <a:rPr lang="es-MX" sz="2400" b="1" dirty="0" smtClean="0">
                <a:solidFill>
                  <a:srgbClr val="00B0F0"/>
                </a:solidFill>
                <a:latin typeface="Tahoma" pitchFamily="34" charset="0"/>
                <a:cs typeface="Arial" charset="0"/>
              </a:rPr>
              <a:t> </a:t>
            </a:r>
          </a:p>
          <a:p>
            <a:pPr algn="ctr">
              <a:lnSpc>
                <a:spcPct val="80000"/>
              </a:lnSpc>
              <a:buNone/>
              <a:defRPr/>
            </a:pPr>
            <a:endParaRPr lang="es-MX" sz="2000" b="1" dirty="0" smtClean="0">
              <a:solidFill>
                <a:srgbClr val="00B0F0"/>
              </a:solidFill>
              <a:latin typeface="Tahoma" pitchFamily="34" charset="0"/>
              <a:cs typeface="Arial" charset="0"/>
            </a:endParaRPr>
          </a:p>
          <a:p>
            <a:pPr algn="ctr">
              <a:lnSpc>
                <a:spcPct val="80000"/>
              </a:lnSpc>
              <a:buNone/>
              <a:defRPr/>
            </a:pPr>
            <a:r>
              <a:rPr lang="es-MX" sz="2400" b="1" dirty="0" smtClean="0">
                <a:solidFill>
                  <a:schemeClr val="bg1"/>
                </a:solidFill>
                <a:latin typeface="Tahoma" pitchFamily="34" charset="0"/>
                <a:cs typeface="Arial" charset="0"/>
              </a:rPr>
              <a:t>Meta al  2015: </a:t>
            </a:r>
            <a:r>
              <a:rPr lang="es-MX" sz="2800" b="1" dirty="0" smtClean="0">
                <a:solidFill>
                  <a:schemeClr val="bg1"/>
                </a:solidFill>
                <a:latin typeface="Tahoma" pitchFamily="34" charset="0"/>
                <a:cs typeface="Arial" charset="0"/>
              </a:rPr>
              <a:t>2% o menos</a:t>
            </a:r>
          </a:p>
          <a:p>
            <a:pPr algn="ctr">
              <a:lnSpc>
                <a:spcPct val="80000"/>
              </a:lnSpc>
              <a:buNone/>
              <a:defRPr/>
            </a:pPr>
            <a:endParaRPr lang="es-MX" sz="2800" b="1" dirty="0" smtClean="0">
              <a:solidFill>
                <a:srgbClr val="00B0F0"/>
              </a:solidFill>
              <a:latin typeface="Tahoma" pitchFamily="34" charset="0"/>
              <a:cs typeface="Arial" charset="0"/>
            </a:endParaRPr>
          </a:p>
          <a:p>
            <a:pPr>
              <a:buNone/>
            </a:pPr>
            <a:r>
              <a:rPr lang="es-ES" sz="1800" b="1" i="1" u="sng" dirty="0" smtClean="0">
                <a:solidFill>
                  <a:srgbClr val="00B0F0"/>
                </a:solidFill>
                <a:latin typeface="Arial Narrow" pitchFamily="34" charset="0"/>
              </a:rPr>
              <a:t>Nº de niños (as) &lt; 2 años con VIH perinatal en un periodo   x 100</a:t>
            </a:r>
            <a:endParaRPr lang="es-CO" sz="1800" b="1" i="1" dirty="0" smtClean="0">
              <a:solidFill>
                <a:srgbClr val="00B0F0"/>
              </a:solidFill>
              <a:latin typeface="Arial Narrow" pitchFamily="34" charset="0"/>
            </a:endParaRPr>
          </a:p>
          <a:p>
            <a:pPr algn="ctr">
              <a:buNone/>
            </a:pPr>
            <a:r>
              <a:rPr lang="es-CO" sz="1800" b="1" i="1" dirty="0" smtClean="0">
                <a:solidFill>
                  <a:schemeClr val="bg1"/>
                </a:solidFill>
                <a:latin typeface="Arial Narrow" pitchFamily="34" charset="0"/>
              </a:rPr>
              <a:t>Total de niños  (as) expuestos al VIH en el periodo.</a:t>
            </a:r>
            <a:endParaRPr lang="es-MX" sz="1800" b="1" dirty="0" smtClean="0">
              <a:solidFill>
                <a:schemeClr val="bg1"/>
              </a:solidFill>
              <a:latin typeface="Arial Narrow" pitchFamily="34" charset="0"/>
              <a:cs typeface="Arial" charset="0"/>
            </a:endParaRPr>
          </a:p>
          <a:p>
            <a:pPr algn="ctr">
              <a:lnSpc>
                <a:spcPct val="80000"/>
              </a:lnSpc>
              <a:buFontTx/>
              <a:buNone/>
              <a:defRPr/>
            </a:pPr>
            <a:r>
              <a:rPr lang="es-MX" sz="1600" b="1" dirty="0" smtClean="0">
                <a:latin typeface="Tahoma" pitchFamily="34" charset="0"/>
                <a:cs typeface="Arial" charset="0"/>
              </a:rPr>
              <a:t> </a:t>
            </a:r>
            <a:endParaRPr lang="es-MX" sz="1600" b="1" dirty="0" smtClean="0">
              <a:latin typeface="Tahoma" pitchFamily="34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defRPr/>
            </a:pPr>
            <a:endParaRPr lang="es-ES" sz="2400" b="1" dirty="0" smtClean="0">
              <a:latin typeface="Tahoma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s-ES" sz="2400" b="1" dirty="0" smtClean="0"/>
          </a:p>
        </p:txBody>
      </p:sp>
      <p:pic>
        <p:nvPicPr>
          <p:cNvPr id="20484" name="Picture 4" descr="embarazo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300192" y="1556792"/>
            <a:ext cx="2638053" cy="4643438"/>
          </a:xfrm>
          <a:noFill/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648072"/>
          </a:xfrm>
        </p:spPr>
        <p:txBody>
          <a:bodyPr/>
          <a:lstStyle/>
          <a:p>
            <a:pPr fontAlgn="ctr"/>
            <a:r>
              <a:rPr lang="es-CO" sz="3200" b="1" dirty="0" smtClean="0">
                <a:solidFill>
                  <a:srgbClr val="FFFFFF"/>
                </a:solidFill>
                <a:latin typeface="Arial Narrow"/>
              </a:rPr>
              <a:t>% de TMI  del  VIH. Corte parcial 2009</a:t>
            </a:r>
            <a:endParaRPr lang="es-CO" sz="3200" b="1" dirty="0">
              <a:solidFill>
                <a:srgbClr val="FFFFFF"/>
              </a:solidFill>
              <a:latin typeface="Arial Narrow"/>
            </a:endParaRPr>
          </a:p>
        </p:txBody>
      </p:sp>
      <p:graphicFrame>
        <p:nvGraphicFramePr>
          <p:cNvPr id="7" name="6 Tabla"/>
          <p:cNvGraphicFramePr>
            <a:graphicFrameLocks noGrp="1"/>
          </p:cNvGraphicFramePr>
          <p:nvPr/>
        </p:nvGraphicFramePr>
        <p:xfrm>
          <a:off x="251520" y="1196752"/>
          <a:ext cx="8568954" cy="5507230"/>
        </p:xfrm>
        <a:graphic>
          <a:graphicData uri="http://schemas.openxmlformats.org/drawingml/2006/table">
            <a:tbl>
              <a:tblPr/>
              <a:tblGrid>
                <a:gridCol w="1821419"/>
                <a:gridCol w="2318171"/>
                <a:gridCol w="2389135"/>
                <a:gridCol w="2040229"/>
              </a:tblGrid>
              <a:tr h="27444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FF0000"/>
                          </a:solidFill>
                          <a:latin typeface="Arial Narrow"/>
                        </a:rPr>
                        <a:t>Dirección territorial</a:t>
                      </a:r>
                    </a:p>
                  </a:txBody>
                  <a:tcPr marL="8243" marR="8243" marT="8243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FF0000"/>
                          </a:solidFill>
                          <a:latin typeface="Arial Narrow"/>
                        </a:rPr>
                        <a:t>Hombre &lt;2  años</a:t>
                      </a:r>
                    </a:p>
                  </a:txBody>
                  <a:tcPr marL="8243" marR="8243" marT="8243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FF0000"/>
                          </a:solidFill>
                          <a:latin typeface="Arial Narrow"/>
                        </a:rPr>
                        <a:t>Mujer &lt; 2 años</a:t>
                      </a:r>
                    </a:p>
                  </a:txBody>
                  <a:tcPr marL="8243" marR="8243" marT="8243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FF0000"/>
                          </a:solidFill>
                          <a:latin typeface="Arial Narrow"/>
                        </a:rPr>
                        <a:t>% de transmisión </a:t>
                      </a:r>
                    </a:p>
                  </a:txBody>
                  <a:tcPr marL="8243" marR="8243" marT="8243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25722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Antioquia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0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1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1.8%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25722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Barranquilla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1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0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2.5%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25722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Caldas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1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1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16.7%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25722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Cartagena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0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1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3.8%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25722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Cesar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1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0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20.0%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25722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Chocó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0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2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18.2%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25722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Córdoba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1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2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16.7%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25722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Huila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0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1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6.7%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25722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La Guajira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1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0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20.0%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25722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Meta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0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1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6.7%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25722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Nariño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1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0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7.1%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25722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Risaralda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1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0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12.5%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25722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Santa Marta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0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2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8.7%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25722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Santander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1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0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4.8%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25722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Sucre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1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0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6.3%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25722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Tolima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0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1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5.6%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25722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Valle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2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0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2.2%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25722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Total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11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12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198430">
                <a:tc gridSpan="3">
                  <a:txBody>
                    <a:bodyPr/>
                    <a:lstStyle/>
                    <a:p>
                      <a:pPr algn="l" fontAlgn="b"/>
                      <a:r>
                        <a:rPr lang="es-CO" sz="1600" b="1" i="0" u="none" strike="noStrike" dirty="0">
                          <a:solidFill>
                            <a:srgbClr val="FF0000"/>
                          </a:solidFill>
                          <a:latin typeface="Arial Narrow"/>
                        </a:rPr>
                        <a:t>Porcentaje de transmisión  materno infantil país 2009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 dirty="0">
                          <a:solidFill>
                            <a:srgbClr val="FF0000"/>
                          </a:solidFill>
                          <a:latin typeface="Arial Narrow"/>
                        </a:rPr>
                        <a:t>4.5%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198430">
                <a:tc gridSpan="4">
                  <a:txBody>
                    <a:bodyPr/>
                    <a:lstStyle/>
                    <a:p>
                      <a:pPr algn="l" fontAlgn="b"/>
                      <a:r>
                        <a:rPr lang="es-CO" sz="14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Corte:  1 septiembre de 2011 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198430">
                <a:tc gridSpan="4">
                  <a:txBody>
                    <a:bodyPr/>
                    <a:lstStyle/>
                    <a:p>
                      <a:pPr algn="l" fontAlgn="b"/>
                      <a:r>
                        <a:rPr lang="es-CO" sz="14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Fuente : Observatorio estrategia  materno infantil  del VIH</a:t>
                      </a:r>
                    </a:p>
                  </a:txBody>
                  <a:tcPr marL="8243" marR="8243" marT="82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648072"/>
          </a:xfrm>
        </p:spPr>
        <p:txBody>
          <a:bodyPr/>
          <a:lstStyle/>
          <a:p>
            <a:pPr fontAlgn="ctr"/>
            <a:r>
              <a:rPr lang="es-CO" sz="3200" b="1" dirty="0" smtClean="0">
                <a:solidFill>
                  <a:srgbClr val="FFFFFF"/>
                </a:solidFill>
                <a:latin typeface="Arial Narrow"/>
              </a:rPr>
              <a:t>% de TMI  del  VIH. Corte parcial 2010</a:t>
            </a:r>
            <a:endParaRPr lang="es-CO" sz="3200" b="1" dirty="0">
              <a:solidFill>
                <a:srgbClr val="FFFFFF"/>
              </a:solidFill>
              <a:latin typeface="Arial Narrow"/>
            </a:endParaRPr>
          </a:p>
        </p:txBody>
      </p:sp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323528" y="1153325"/>
          <a:ext cx="8568953" cy="5444027"/>
        </p:xfrm>
        <a:graphic>
          <a:graphicData uri="http://schemas.openxmlformats.org/drawingml/2006/table">
            <a:tbl>
              <a:tblPr/>
              <a:tblGrid>
                <a:gridCol w="2122419"/>
                <a:gridCol w="2439558"/>
                <a:gridCol w="1976043"/>
                <a:gridCol w="2030933"/>
              </a:tblGrid>
              <a:tr h="39502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FF0000"/>
                          </a:solidFill>
                          <a:latin typeface="Arial Narrow"/>
                        </a:rPr>
                        <a:t>Dirección territorial</a:t>
                      </a:r>
                    </a:p>
                  </a:txBody>
                  <a:tcPr marL="8610" marR="8610" marT="861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FF0000"/>
                          </a:solidFill>
                          <a:latin typeface="Arial Narrow"/>
                        </a:rPr>
                        <a:t>Hombre &lt;2  años</a:t>
                      </a:r>
                    </a:p>
                  </a:txBody>
                  <a:tcPr marL="8610" marR="8610" marT="861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FF0000"/>
                          </a:solidFill>
                          <a:latin typeface="Arial Narrow"/>
                        </a:rPr>
                        <a:t>Mujer &lt; 2 años</a:t>
                      </a:r>
                    </a:p>
                  </a:txBody>
                  <a:tcPr marL="8610" marR="8610" marT="861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FF0000"/>
                          </a:solidFill>
                          <a:latin typeface="Arial Narrow"/>
                        </a:rPr>
                        <a:t>% de transmisión </a:t>
                      </a:r>
                    </a:p>
                  </a:txBody>
                  <a:tcPr marL="8610" marR="8610" marT="861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11463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Antioquia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0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1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1.5%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11463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Barranquilla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0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1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3.6%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11463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Bogotá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0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2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7.7%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11463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Bolívar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2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25.0%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11463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Caquetá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0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1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9.1%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11463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Casanare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0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1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11.1%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11463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Cesar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0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2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7.7%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11463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Chocó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0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2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40.0%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11463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Córdoba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1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0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3.8%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11463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Magdalena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2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0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16.7%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11463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Meta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0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2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14.3%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11463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Nariño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1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0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4.5%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11463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Nte de Santander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1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0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8.3%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11463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Risaralda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2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1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30.0%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11463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Santa Marta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1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2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20.0%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11463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Valle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1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0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1.3%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11463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Total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11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15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11463">
                <a:tc gridSpan="3">
                  <a:txBody>
                    <a:bodyPr/>
                    <a:lstStyle/>
                    <a:p>
                      <a:pPr algn="l" fontAlgn="b"/>
                      <a:r>
                        <a:rPr lang="es-CO" sz="1600" b="1" i="0" u="none" strike="noStrike">
                          <a:solidFill>
                            <a:srgbClr val="FF0000"/>
                          </a:solidFill>
                          <a:latin typeface="Arial Narrow"/>
                        </a:rPr>
                        <a:t>Porcentaje de transmisión  materno infantil país 2010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 dirty="0">
                          <a:solidFill>
                            <a:srgbClr val="FF0000"/>
                          </a:solidFill>
                          <a:latin typeface="Arial Narrow"/>
                        </a:rPr>
                        <a:t>5.2%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11463">
                <a:tc gridSpan="4">
                  <a:txBody>
                    <a:bodyPr/>
                    <a:lstStyle/>
                    <a:p>
                      <a:pPr algn="l" fontAlgn="b"/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Corte:  1 septiembre de 2011 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0">
                <a:tc gridSpan="4">
                  <a:txBody>
                    <a:bodyPr/>
                    <a:lstStyle/>
                    <a:p>
                      <a:pPr algn="l" fontAlgn="b"/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Fuente : Observatorio estrategia  materno infantil  del VIH</a:t>
                      </a:r>
                    </a:p>
                  </a:txBody>
                  <a:tcPr marL="8610" marR="8610" marT="861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368152"/>
          </a:xfrm>
        </p:spPr>
        <p:txBody>
          <a:bodyPr/>
          <a:lstStyle/>
          <a:p>
            <a:pPr fontAlgn="ctr"/>
            <a:r>
              <a:rPr lang="es-CO" sz="3600" b="1" dirty="0" smtClean="0">
                <a:solidFill>
                  <a:srgbClr val="00B0F0"/>
                </a:solidFill>
                <a:latin typeface="Arial Narrow"/>
              </a:rPr>
              <a:t>Indicador de impacto</a:t>
            </a:r>
            <a:r>
              <a:rPr lang="es-CO" sz="3600" b="1" dirty="0" smtClean="0">
                <a:solidFill>
                  <a:srgbClr val="FFFFFF"/>
                </a:solidFill>
                <a:latin typeface="Arial Narrow"/>
              </a:rPr>
              <a:t>: Porcentaje  de transmisión materno infantil  del  VIH</a:t>
            </a:r>
            <a:endParaRPr lang="es-CO" sz="3600" b="1" dirty="0">
              <a:solidFill>
                <a:srgbClr val="FFFFFF"/>
              </a:solidFill>
              <a:latin typeface="Arial Narrow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251521" y="5301208"/>
            <a:ext cx="8892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 smtClean="0">
                <a:solidFill>
                  <a:srgbClr val="FF3300"/>
                </a:solidFill>
              </a:rPr>
              <a:t>Fuente: INS - Sivigila.  Sistema de información de la estrategia para la eliminación de la transmisión materno infantil del VIH</a:t>
            </a:r>
            <a:r>
              <a:rPr lang="es-CO" dirty="0" smtClean="0">
                <a:solidFill>
                  <a:srgbClr val="FF3300"/>
                </a:solidFill>
              </a:rPr>
              <a:t> </a:t>
            </a:r>
            <a:endParaRPr lang="es-CO" dirty="0">
              <a:solidFill>
                <a:srgbClr val="FF3300"/>
              </a:solidFill>
            </a:endParaRPr>
          </a:p>
        </p:txBody>
      </p:sp>
      <p:sp>
        <p:nvSpPr>
          <p:cNvPr id="10" name="9 Marcador de contenido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3960440"/>
          </a:xfrm>
        </p:spPr>
        <p:txBody>
          <a:bodyPr/>
          <a:lstStyle/>
          <a:p>
            <a:r>
              <a:rPr lang="es-CO" b="1" dirty="0" smtClean="0"/>
              <a:t>Año. 2011</a:t>
            </a:r>
            <a:r>
              <a:rPr lang="es-CO" dirty="0" smtClean="0"/>
              <a:t> </a:t>
            </a:r>
            <a:r>
              <a:rPr lang="es-CO" b="1" dirty="0" smtClean="0"/>
              <a:t>Año.  2012</a:t>
            </a:r>
            <a:r>
              <a:rPr lang="es-CO" dirty="0" smtClean="0"/>
              <a:t> </a:t>
            </a:r>
            <a:r>
              <a:rPr lang="es-CO" b="1" dirty="0" smtClean="0"/>
              <a:t>Año. 2011</a:t>
            </a:r>
            <a:r>
              <a:rPr lang="es-CO" dirty="0" smtClean="0"/>
              <a:t> </a:t>
            </a:r>
            <a:r>
              <a:rPr lang="es-CO" b="1" dirty="0" smtClean="0"/>
              <a:t>Año.  2012</a:t>
            </a:r>
            <a:r>
              <a:rPr lang="es-CO" dirty="0" smtClean="0"/>
              <a:t> </a:t>
            </a:r>
            <a:r>
              <a:rPr lang="es-CO" b="1" dirty="0" smtClean="0"/>
              <a:t>Año.  2013</a:t>
            </a:r>
            <a:r>
              <a:rPr lang="es-CO" dirty="0" smtClean="0"/>
              <a:t> </a:t>
            </a:r>
            <a:r>
              <a:rPr lang="es-CO" b="1" dirty="0" smtClean="0"/>
              <a:t>Año. 2014</a:t>
            </a:r>
            <a:r>
              <a:rPr lang="es-CO" dirty="0" smtClean="0"/>
              <a:t> </a:t>
            </a:r>
            <a:r>
              <a:rPr lang="es-CO" b="1" dirty="0" smtClean="0"/>
              <a:t>Año.  2015</a:t>
            </a:r>
            <a:r>
              <a:rPr lang="es-CO" dirty="0" smtClean="0"/>
              <a:t> </a:t>
            </a:r>
            <a:r>
              <a:rPr lang="es-CO" b="1" dirty="0" smtClean="0"/>
              <a:t>5%</a:t>
            </a:r>
            <a:r>
              <a:rPr lang="es-CO" dirty="0" smtClean="0"/>
              <a:t> </a:t>
            </a:r>
            <a:r>
              <a:rPr lang="es-CO" b="1" dirty="0" smtClean="0"/>
              <a:t>4%</a:t>
            </a:r>
            <a:r>
              <a:rPr lang="es-CO" dirty="0" smtClean="0"/>
              <a:t> </a:t>
            </a:r>
            <a:r>
              <a:rPr lang="es-CO" b="1" dirty="0" smtClean="0"/>
              <a:t>3%</a:t>
            </a:r>
            <a:r>
              <a:rPr lang="es-CO" dirty="0" smtClean="0"/>
              <a:t> </a:t>
            </a:r>
            <a:r>
              <a:rPr lang="es-CO" b="1" dirty="0" smtClean="0"/>
              <a:t>2.5%</a:t>
            </a:r>
            <a:r>
              <a:rPr lang="es-CO" dirty="0" smtClean="0"/>
              <a:t> </a:t>
            </a:r>
            <a:r>
              <a:rPr lang="es-CO" b="1" dirty="0" smtClean="0"/>
              <a:t>2%</a:t>
            </a:r>
            <a:r>
              <a:rPr lang="es-CO" dirty="0" smtClean="0"/>
              <a:t> </a:t>
            </a:r>
            <a:r>
              <a:rPr lang="es-CO" b="1" dirty="0" smtClean="0"/>
              <a:t>Año. 2011</a:t>
            </a:r>
            <a:r>
              <a:rPr lang="es-CO" dirty="0" smtClean="0"/>
              <a:t> </a:t>
            </a:r>
            <a:r>
              <a:rPr lang="es-CO" b="1" dirty="0" smtClean="0"/>
              <a:t>Año.  2012</a:t>
            </a:r>
            <a:r>
              <a:rPr lang="es-CO" dirty="0" smtClean="0"/>
              <a:t> </a:t>
            </a:r>
            <a:r>
              <a:rPr lang="es-CO" b="1" dirty="0" smtClean="0"/>
              <a:t>Año.  2013</a:t>
            </a:r>
            <a:r>
              <a:rPr lang="es-CO" dirty="0" smtClean="0"/>
              <a:t> </a:t>
            </a:r>
            <a:r>
              <a:rPr lang="es-CO" b="1" dirty="0" smtClean="0"/>
              <a:t>Año. 2014</a:t>
            </a:r>
            <a:r>
              <a:rPr lang="es-CO" dirty="0" smtClean="0"/>
              <a:t> </a:t>
            </a:r>
            <a:r>
              <a:rPr lang="es-CO" b="1" dirty="0" smtClean="0"/>
              <a:t>Año.  2015</a:t>
            </a:r>
            <a:r>
              <a:rPr lang="es-CO" dirty="0" smtClean="0"/>
              <a:t> </a:t>
            </a:r>
            <a:r>
              <a:rPr lang="es-CO" b="1" dirty="0" smtClean="0"/>
              <a:t>5%</a:t>
            </a:r>
            <a:r>
              <a:rPr lang="es-CO" dirty="0" smtClean="0"/>
              <a:t> </a:t>
            </a:r>
            <a:r>
              <a:rPr lang="es-CO" b="1" dirty="0" smtClean="0"/>
              <a:t>4%</a:t>
            </a:r>
            <a:r>
              <a:rPr lang="es-CO" dirty="0" smtClean="0"/>
              <a:t> </a:t>
            </a:r>
            <a:r>
              <a:rPr lang="es-CO" b="1" dirty="0" smtClean="0"/>
              <a:t>3%</a:t>
            </a:r>
            <a:r>
              <a:rPr lang="es-CO" dirty="0" smtClean="0"/>
              <a:t> </a:t>
            </a:r>
            <a:r>
              <a:rPr lang="es-CO" b="1" dirty="0" smtClean="0"/>
              <a:t>2.5%</a:t>
            </a:r>
            <a:r>
              <a:rPr lang="es-CO" dirty="0" smtClean="0"/>
              <a:t> </a:t>
            </a:r>
            <a:r>
              <a:rPr lang="es-CO" b="1" dirty="0" smtClean="0"/>
              <a:t>2%</a:t>
            </a:r>
            <a:r>
              <a:rPr lang="es-CO" dirty="0" smtClean="0"/>
              <a:t> </a:t>
            </a:r>
            <a:r>
              <a:rPr lang="es-CO" b="1" dirty="0" smtClean="0"/>
              <a:t>Año.  2013</a:t>
            </a:r>
            <a:r>
              <a:rPr lang="es-CO" dirty="0" smtClean="0"/>
              <a:t> </a:t>
            </a:r>
            <a:r>
              <a:rPr lang="es-CO" b="1" dirty="0" smtClean="0"/>
              <a:t>Año. 2014</a:t>
            </a:r>
            <a:r>
              <a:rPr lang="es-CO" dirty="0" smtClean="0"/>
              <a:t> </a:t>
            </a:r>
            <a:r>
              <a:rPr lang="es-CO" b="1" dirty="0" smtClean="0"/>
              <a:t>Año.  2015</a:t>
            </a:r>
            <a:r>
              <a:rPr lang="es-CO" dirty="0" smtClean="0"/>
              <a:t> </a:t>
            </a:r>
            <a:r>
              <a:rPr lang="es-CO" b="1" dirty="0" smtClean="0"/>
              <a:t>5%</a:t>
            </a:r>
            <a:r>
              <a:rPr lang="es-CO" dirty="0" smtClean="0"/>
              <a:t> </a:t>
            </a:r>
            <a:r>
              <a:rPr lang="es-CO" b="1" dirty="0" smtClean="0"/>
              <a:t>4%</a:t>
            </a:r>
            <a:r>
              <a:rPr lang="es-CO" dirty="0" smtClean="0"/>
              <a:t> </a:t>
            </a:r>
            <a:r>
              <a:rPr lang="es-CO" b="1" dirty="0" smtClean="0"/>
              <a:t>3%</a:t>
            </a:r>
            <a:r>
              <a:rPr lang="es-CO" dirty="0" smtClean="0"/>
              <a:t> </a:t>
            </a:r>
          </a:p>
          <a:p>
            <a:endParaRPr lang="es-CO" b="1" dirty="0" smtClean="0"/>
          </a:p>
          <a:p>
            <a:r>
              <a:rPr lang="es-CO" b="1" dirty="0" smtClean="0"/>
              <a:t>2.5%</a:t>
            </a:r>
            <a:r>
              <a:rPr lang="es-CO" dirty="0" smtClean="0"/>
              <a:t> </a:t>
            </a:r>
            <a:r>
              <a:rPr lang="es-CO" b="1" dirty="0" smtClean="0"/>
              <a:t>2%</a:t>
            </a:r>
            <a:r>
              <a:rPr lang="es-CO" dirty="0" smtClean="0"/>
              <a:t> </a:t>
            </a:r>
            <a:endParaRPr lang="es-CO" dirty="0"/>
          </a:p>
        </p:txBody>
      </p:sp>
      <p:graphicFrame>
        <p:nvGraphicFramePr>
          <p:cNvPr id="11" name="10 Tabla"/>
          <p:cNvGraphicFramePr>
            <a:graphicFrameLocks noGrp="1"/>
          </p:cNvGraphicFramePr>
          <p:nvPr/>
        </p:nvGraphicFramePr>
        <p:xfrm>
          <a:off x="467545" y="2564904"/>
          <a:ext cx="8280920" cy="2736304"/>
        </p:xfrm>
        <a:graphic>
          <a:graphicData uri="http://schemas.openxmlformats.org/drawingml/2006/table">
            <a:tbl>
              <a:tblPr/>
              <a:tblGrid>
                <a:gridCol w="1656184"/>
                <a:gridCol w="1656184"/>
                <a:gridCol w="1656184"/>
                <a:gridCol w="1656184"/>
                <a:gridCol w="1656184"/>
              </a:tblGrid>
              <a:tr h="1368152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24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Año. 2011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24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Año.  2012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>
                          <a:solidFill>
                            <a:srgbClr val="FFFFFF"/>
                          </a:solidFill>
                          <a:latin typeface="Arial Narrow"/>
                          <a:cs typeface="Calibri"/>
                        </a:rPr>
                        <a:t>Año.  2013</a:t>
                      </a:r>
                      <a:endParaRPr lang="es-ES" sz="2400" b="1" i="0" u="none" strike="noStrike" dirty="0">
                        <a:solidFill>
                          <a:srgbClr val="FFFFFF"/>
                        </a:solidFill>
                        <a:latin typeface="Arial Narrow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>
                          <a:solidFill>
                            <a:srgbClr val="FFFFFF"/>
                          </a:solidFill>
                          <a:latin typeface="Arial Narrow"/>
                          <a:cs typeface="Calibri"/>
                        </a:rPr>
                        <a:t>Año. 2014</a:t>
                      </a:r>
                      <a:endParaRPr lang="es-ES" sz="2400" b="1" i="0" u="none" strike="noStrike" dirty="0">
                        <a:solidFill>
                          <a:srgbClr val="FFFFFF"/>
                        </a:solidFill>
                        <a:latin typeface="Arial Narrow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24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Año.  2015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1368152">
                <a:tc>
                  <a:txBody>
                    <a:bodyPr/>
                    <a:lstStyle/>
                    <a:p>
                      <a:pPr algn="ctr" fontAlgn="b"/>
                      <a:r>
                        <a:rPr lang="es-MX" sz="40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40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4000" b="1" i="0" u="none" strike="noStrike" dirty="0">
                          <a:solidFill>
                            <a:srgbClr val="FFFFFF"/>
                          </a:solidFill>
                          <a:latin typeface="Arial Narrow"/>
                          <a:cs typeface="Calibri"/>
                        </a:rPr>
                        <a:t>3%</a:t>
                      </a:r>
                      <a:endParaRPr lang="es-ES" sz="4000" b="1" i="0" u="none" strike="noStrike" dirty="0">
                        <a:solidFill>
                          <a:srgbClr val="FFFFFF"/>
                        </a:solidFill>
                        <a:latin typeface="Arial Narrow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4000" b="1" i="0" u="none" strike="noStrike" dirty="0">
                          <a:solidFill>
                            <a:srgbClr val="FFFFFF"/>
                          </a:solidFill>
                          <a:latin typeface="Arial Narrow"/>
                          <a:cs typeface="Calibri"/>
                        </a:rPr>
                        <a:t>2.5%</a:t>
                      </a:r>
                      <a:endParaRPr lang="es-ES" sz="4000" b="1" i="0" u="none" strike="noStrike" dirty="0">
                        <a:solidFill>
                          <a:srgbClr val="FFFFFF"/>
                        </a:solidFill>
                        <a:latin typeface="Arial Narrow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40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</a:tbl>
          </a:graphicData>
        </a:graphic>
      </p:graphicFrame>
      <p:sp>
        <p:nvSpPr>
          <p:cNvPr id="12" name="11 CuadroTexto"/>
          <p:cNvSpPr txBox="1"/>
          <p:nvPr/>
        </p:nvSpPr>
        <p:spPr>
          <a:xfrm>
            <a:off x="467544" y="1844824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800" b="1" dirty="0" smtClean="0">
                <a:solidFill>
                  <a:srgbClr val="FF3300"/>
                </a:solidFill>
              </a:rPr>
              <a:t>METAS A CUMPLIR</a:t>
            </a:r>
            <a:endParaRPr lang="es-CO" sz="2800" b="1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9600" cy="936104"/>
          </a:xfrm>
        </p:spPr>
        <p:txBody>
          <a:bodyPr/>
          <a:lstStyle/>
          <a:p>
            <a:pPr fontAlgn="ctr"/>
            <a:r>
              <a:rPr lang="es-CO" sz="3600" b="1" dirty="0" smtClean="0">
                <a:solidFill>
                  <a:srgbClr val="00B0F0"/>
                </a:solidFill>
                <a:latin typeface="Arial Narrow"/>
              </a:rPr>
              <a:t>Indicadores  y metas operacionales del Plan Estratégico</a:t>
            </a:r>
            <a:r>
              <a:rPr lang="es-CO" sz="3600" b="1" dirty="0" smtClean="0">
                <a:solidFill>
                  <a:srgbClr val="FFFFFF"/>
                </a:solidFill>
                <a:latin typeface="Arial Narrow"/>
              </a:rPr>
              <a:t>  </a:t>
            </a:r>
            <a:br>
              <a:rPr lang="es-CO" sz="3600" b="1" dirty="0" smtClean="0">
                <a:solidFill>
                  <a:srgbClr val="FFFFFF"/>
                </a:solidFill>
                <a:latin typeface="Arial Narrow"/>
              </a:rPr>
            </a:br>
            <a:endParaRPr lang="es-CO" sz="3600" b="1" dirty="0">
              <a:solidFill>
                <a:srgbClr val="00B0F0"/>
              </a:solidFill>
              <a:latin typeface="Arial Narrow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251521" y="6093296"/>
            <a:ext cx="8892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 smtClean="0">
                <a:solidFill>
                  <a:srgbClr val="FFFF00"/>
                </a:solidFill>
              </a:rPr>
              <a:t>Fuente: Sistema de información de la estrategia para la eliminación de la transmisión materno infantil del VIH</a:t>
            </a:r>
            <a:r>
              <a:rPr lang="es-CO" dirty="0" smtClean="0">
                <a:solidFill>
                  <a:srgbClr val="FFFF00"/>
                </a:solidFill>
              </a:rPr>
              <a:t> </a:t>
            </a:r>
            <a:endParaRPr lang="es-CO" dirty="0">
              <a:solidFill>
                <a:srgbClr val="FFFF00"/>
              </a:solidFill>
            </a:endParaRPr>
          </a:p>
        </p:txBody>
      </p:sp>
      <p:graphicFrame>
        <p:nvGraphicFramePr>
          <p:cNvPr id="8" name="7 Tabla"/>
          <p:cNvGraphicFramePr>
            <a:graphicFrameLocks noGrp="1"/>
          </p:cNvGraphicFramePr>
          <p:nvPr/>
        </p:nvGraphicFramePr>
        <p:xfrm>
          <a:off x="251520" y="1556792"/>
          <a:ext cx="8640960" cy="4452947"/>
        </p:xfrm>
        <a:graphic>
          <a:graphicData uri="http://schemas.openxmlformats.org/drawingml/2006/table">
            <a:tbl>
              <a:tblPr/>
              <a:tblGrid>
                <a:gridCol w="3024336"/>
                <a:gridCol w="1103609"/>
                <a:gridCol w="924167"/>
                <a:gridCol w="924167"/>
                <a:gridCol w="924167"/>
                <a:gridCol w="924167"/>
                <a:gridCol w="816347"/>
              </a:tblGrid>
              <a:tr h="709879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Indicadores</a:t>
                      </a:r>
                      <a:endParaRPr lang="es-CO" sz="1600" b="1" i="0" u="none" strike="noStrike" dirty="0">
                        <a:solidFill>
                          <a:srgbClr val="FFFFFF"/>
                        </a:solidFill>
                        <a:latin typeface="Arial Narrow"/>
                      </a:endParaRP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600" b="1" i="0" u="none" strike="noStrike" dirty="0">
                          <a:solidFill>
                            <a:srgbClr val="FF0000"/>
                          </a:solidFill>
                          <a:latin typeface="Arial Narrow"/>
                        </a:rPr>
                        <a:t>Línea de base  </a:t>
                      </a:r>
                      <a:r>
                        <a:rPr lang="es-MX" sz="1600" b="1" i="0" u="none" strike="noStrike" dirty="0" smtClean="0">
                          <a:solidFill>
                            <a:srgbClr val="FF0000"/>
                          </a:solidFill>
                          <a:latin typeface="Arial Narrow"/>
                        </a:rPr>
                        <a:t>2009</a:t>
                      </a:r>
                      <a:endParaRPr lang="es-CO" sz="1600" b="1" i="0" u="none" strike="noStrike" dirty="0">
                        <a:solidFill>
                          <a:srgbClr val="FF0000"/>
                        </a:solidFill>
                        <a:latin typeface="Arial Narrow"/>
                      </a:endParaRP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600" b="1" i="0" u="none" strike="noStrike" dirty="0" smtClean="0">
                          <a:solidFill>
                            <a:srgbClr val="FFFFFF"/>
                          </a:solidFill>
                          <a:latin typeface="Arial Narrow"/>
                        </a:rPr>
                        <a:t>2011</a:t>
                      </a:r>
                      <a:endParaRPr lang="es-CO" sz="1600" b="1" i="0" u="none" strike="noStrike" dirty="0">
                        <a:solidFill>
                          <a:srgbClr val="FFFFFF"/>
                        </a:solidFill>
                        <a:latin typeface="Arial Narrow"/>
                      </a:endParaRP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600" b="1" i="0" u="none" strike="noStrike" dirty="0" smtClean="0">
                          <a:solidFill>
                            <a:srgbClr val="FFFFFF"/>
                          </a:solidFill>
                          <a:latin typeface="Arial Narrow"/>
                        </a:rPr>
                        <a:t> </a:t>
                      </a:r>
                      <a:r>
                        <a:rPr lang="es-MX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2012</a:t>
                      </a:r>
                      <a:endParaRPr lang="es-CO" sz="1600" b="1" i="0" u="none" strike="noStrike" dirty="0">
                        <a:solidFill>
                          <a:srgbClr val="FFFFFF"/>
                        </a:solidFill>
                        <a:latin typeface="Arial Narrow"/>
                      </a:endParaRP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i="0" u="none" strike="noStrike" dirty="0" smtClean="0">
                          <a:solidFill>
                            <a:srgbClr val="FFFFFF"/>
                          </a:solidFill>
                          <a:latin typeface="Arial Narrow"/>
                        </a:rPr>
                        <a:t> </a:t>
                      </a:r>
                      <a:r>
                        <a:rPr lang="es-ES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2013</a:t>
                      </a:r>
                      <a:endParaRPr lang="es-CO" sz="1600" b="1" i="0" u="none" strike="noStrike" dirty="0">
                        <a:solidFill>
                          <a:srgbClr val="FFFFFF"/>
                        </a:solidFill>
                        <a:latin typeface="Arial Narrow"/>
                      </a:endParaRP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i="0" u="none" strike="noStrike" dirty="0" smtClean="0">
                          <a:solidFill>
                            <a:srgbClr val="FFFFFF"/>
                          </a:solidFill>
                          <a:latin typeface="Arial Narrow"/>
                        </a:rPr>
                        <a:t>2014</a:t>
                      </a:r>
                      <a:endParaRPr lang="es-CO" sz="1600" b="1" i="0" u="none" strike="noStrike" dirty="0">
                        <a:solidFill>
                          <a:srgbClr val="FFFFFF"/>
                        </a:solidFill>
                        <a:latin typeface="Arial Narrow"/>
                      </a:endParaRP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600" b="1" i="0" u="none" strike="noStrike" dirty="0" smtClean="0">
                          <a:solidFill>
                            <a:srgbClr val="FFFFFF"/>
                          </a:solidFill>
                          <a:latin typeface="Arial Narrow"/>
                        </a:rPr>
                        <a:t>2015</a:t>
                      </a:r>
                      <a:endParaRPr lang="es-CO" sz="1600" b="1" i="0" u="none" strike="noStrike" dirty="0">
                        <a:solidFill>
                          <a:srgbClr val="FFFFFF"/>
                        </a:solidFill>
                        <a:latin typeface="Arial Narrow"/>
                      </a:endParaRP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576688">
                <a:tc>
                  <a:txBody>
                    <a:bodyPr/>
                    <a:lstStyle/>
                    <a:p>
                      <a:pPr algn="just" fontAlgn="b"/>
                      <a:r>
                        <a:rPr lang="es-ES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Cobertura </a:t>
                      </a:r>
                      <a:r>
                        <a:rPr lang="es-ES" sz="1600" b="1" i="0" u="none" strike="noStrike" dirty="0" smtClean="0">
                          <a:solidFill>
                            <a:srgbClr val="FFFFFF"/>
                          </a:solidFill>
                          <a:latin typeface="Arial Narrow"/>
                        </a:rPr>
                        <a:t>tamizaje  </a:t>
                      </a:r>
                      <a:r>
                        <a:rPr lang="es-ES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para VIH en gestantes que acuden a CPN</a:t>
                      </a:r>
                      <a:endParaRPr lang="es-CO" sz="1600" b="1" i="0" u="none" strike="noStrike" dirty="0">
                        <a:solidFill>
                          <a:srgbClr val="FFFFFF"/>
                        </a:solidFill>
                        <a:latin typeface="Arial Narrow"/>
                      </a:endParaRP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i="0" u="none" strike="noStrike" dirty="0">
                          <a:solidFill>
                            <a:srgbClr val="FF0000"/>
                          </a:solidFill>
                          <a:latin typeface="Arial Narrow"/>
                        </a:rPr>
                        <a:t>45%</a:t>
                      </a:r>
                      <a:endParaRPr lang="es-CO" sz="1600" b="1" i="0" u="none" strike="noStrike" dirty="0">
                        <a:solidFill>
                          <a:srgbClr val="FF0000"/>
                        </a:solidFill>
                        <a:latin typeface="Arial Narrow"/>
                      </a:endParaRP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55%</a:t>
                      </a:r>
                      <a:endParaRPr lang="es-CO" sz="1600" b="1" i="0" u="none" strike="noStrike">
                        <a:solidFill>
                          <a:srgbClr val="FFFFFF"/>
                        </a:solidFill>
                        <a:latin typeface="Arial Narrow"/>
                      </a:endParaRP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60%</a:t>
                      </a:r>
                      <a:endParaRPr lang="es-CO" sz="1600" b="1" i="0" u="none" strike="noStrike">
                        <a:solidFill>
                          <a:srgbClr val="FFFFFF"/>
                        </a:solidFill>
                        <a:latin typeface="Arial Narrow"/>
                      </a:endParaRP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65%</a:t>
                      </a:r>
                      <a:endParaRPr lang="es-CO" sz="1600" b="1" i="0" u="none" strike="noStrike">
                        <a:solidFill>
                          <a:srgbClr val="FFFFFF"/>
                        </a:solidFill>
                        <a:latin typeface="Arial Narrow"/>
                      </a:endParaRP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70%</a:t>
                      </a:r>
                      <a:endParaRPr lang="es-CO" sz="1600" b="1" i="0" u="none" strike="noStrike">
                        <a:solidFill>
                          <a:srgbClr val="FFFFFF"/>
                        </a:solidFill>
                        <a:latin typeface="Arial Narrow"/>
                      </a:endParaRP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80%</a:t>
                      </a:r>
                      <a:endParaRPr lang="es-CO" sz="1600" b="1" i="0" u="none" strike="noStrike">
                        <a:solidFill>
                          <a:srgbClr val="FFFFFF"/>
                        </a:solidFill>
                        <a:latin typeface="Arial Narrow"/>
                      </a:endParaRP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576688">
                <a:tc>
                  <a:txBody>
                    <a:bodyPr/>
                    <a:lstStyle/>
                    <a:p>
                      <a:pPr algn="just" fontAlgn="b"/>
                      <a:r>
                        <a:rPr lang="es-ES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Cobertura </a:t>
                      </a:r>
                      <a:r>
                        <a:rPr lang="es-ES" sz="1600" b="1" i="0" u="none" strike="noStrike" dirty="0" smtClean="0">
                          <a:solidFill>
                            <a:srgbClr val="FFFFFF"/>
                          </a:solidFill>
                          <a:latin typeface="Arial Narrow"/>
                        </a:rPr>
                        <a:t>TAR </a:t>
                      </a:r>
                      <a:r>
                        <a:rPr lang="es-ES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profiláctico  </a:t>
                      </a:r>
                      <a:r>
                        <a:rPr lang="es-ES" sz="1600" b="1" i="0" u="none" strike="noStrike" dirty="0" err="1">
                          <a:solidFill>
                            <a:srgbClr val="FFFFFF"/>
                          </a:solidFill>
                          <a:latin typeface="Arial Narrow"/>
                        </a:rPr>
                        <a:t>anteparto</a:t>
                      </a:r>
                      <a:endParaRPr lang="es-CO" sz="1600" b="1" i="0" u="none" strike="noStrike" dirty="0">
                        <a:solidFill>
                          <a:srgbClr val="FFFFFF"/>
                        </a:solidFill>
                        <a:latin typeface="Arial Narrow"/>
                      </a:endParaRP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i="0" u="none" strike="noStrike" dirty="0">
                          <a:solidFill>
                            <a:srgbClr val="FF0000"/>
                          </a:solidFill>
                          <a:latin typeface="Arial Narrow"/>
                        </a:rPr>
                        <a:t>67%</a:t>
                      </a:r>
                      <a:endParaRPr lang="es-CO" sz="1600" b="1" i="0" u="none" strike="noStrike" dirty="0">
                        <a:solidFill>
                          <a:srgbClr val="FF0000"/>
                        </a:solidFill>
                        <a:latin typeface="Arial Narrow"/>
                      </a:endParaRP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70%</a:t>
                      </a:r>
                      <a:endParaRPr lang="es-CO" sz="1600" b="1" i="0" u="none" strike="noStrike" dirty="0">
                        <a:solidFill>
                          <a:srgbClr val="FFFFFF"/>
                        </a:solidFill>
                        <a:latin typeface="Arial Narrow"/>
                      </a:endParaRP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75%</a:t>
                      </a:r>
                      <a:endParaRPr lang="es-CO" sz="1600" b="1" i="0" u="none" strike="noStrike">
                        <a:solidFill>
                          <a:srgbClr val="FFFFFF"/>
                        </a:solidFill>
                        <a:latin typeface="Arial Narrow"/>
                      </a:endParaRP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80%</a:t>
                      </a:r>
                      <a:endParaRPr lang="es-CO" sz="1600" b="1" i="0" u="none" strike="noStrike">
                        <a:solidFill>
                          <a:srgbClr val="FFFFFF"/>
                        </a:solidFill>
                        <a:latin typeface="Arial Narrow"/>
                      </a:endParaRP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85%</a:t>
                      </a:r>
                      <a:endParaRPr lang="es-CO" sz="1600" b="1" i="0" u="none" strike="noStrike">
                        <a:solidFill>
                          <a:srgbClr val="FFFFFF"/>
                        </a:solidFill>
                        <a:latin typeface="Arial Narrow"/>
                      </a:endParaRP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95%</a:t>
                      </a:r>
                      <a:endParaRPr lang="es-CO" sz="1600" b="1" i="0" u="none" strike="noStrike">
                        <a:solidFill>
                          <a:srgbClr val="FFFFFF"/>
                        </a:solidFill>
                        <a:latin typeface="Arial Narrow"/>
                      </a:endParaRP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859628">
                <a:tc>
                  <a:txBody>
                    <a:bodyPr/>
                    <a:lstStyle/>
                    <a:p>
                      <a:pPr algn="just" fontAlgn="b"/>
                      <a:r>
                        <a:rPr lang="es-ES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Cobertura </a:t>
                      </a:r>
                      <a:r>
                        <a:rPr lang="es-ES" sz="1600" b="1" i="0" u="none" strike="noStrike" dirty="0" smtClean="0">
                          <a:solidFill>
                            <a:srgbClr val="FFFFFF"/>
                          </a:solidFill>
                          <a:latin typeface="Arial Narrow"/>
                        </a:rPr>
                        <a:t>TAR </a:t>
                      </a:r>
                      <a:r>
                        <a:rPr lang="es-ES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profiláctico </a:t>
                      </a:r>
                      <a:r>
                        <a:rPr lang="es-ES" sz="1600" b="1" i="0" u="none" strike="noStrike" dirty="0" err="1">
                          <a:solidFill>
                            <a:srgbClr val="FFFFFF"/>
                          </a:solidFill>
                          <a:latin typeface="Arial Narrow"/>
                        </a:rPr>
                        <a:t>anteparto</a:t>
                      </a:r>
                      <a:r>
                        <a:rPr lang="es-ES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. Inicio semana 14 de gestación</a:t>
                      </a:r>
                      <a:endParaRPr lang="es-CO" sz="1600" b="1" i="0" u="none" strike="noStrike" dirty="0">
                        <a:solidFill>
                          <a:srgbClr val="FFFFFF"/>
                        </a:solidFill>
                        <a:latin typeface="Arial Narrow"/>
                      </a:endParaRP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>
                          <a:solidFill>
                            <a:srgbClr val="FF0000"/>
                          </a:solidFill>
                          <a:latin typeface="Arial Narrow"/>
                        </a:rPr>
                        <a:t>58%</a:t>
                      </a:r>
                      <a:endParaRPr lang="es-CO" sz="1600" b="1" i="0" u="none" strike="noStrike" dirty="0">
                        <a:solidFill>
                          <a:srgbClr val="FF0000"/>
                        </a:solidFill>
                        <a:latin typeface="Arial Narrow"/>
                      </a:endParaRP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60%</a:t>
                      </a:r>
                      <a:endParaRPr lang="es-CO" sz="1600" b="1" i="0" u="none" strike="noStrike" dirty="0">
                        <a:solidFill>
                          <a:srgbClr val="FFFFFF"/>
                        </a:solidFill>
                        <a:latin typeface="Arial Narrow"/>
                      </a:endParaRP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70%</a:t>
                      </a:r>
                      <a:endParaRPr lang="es-CO" sz="1600" b="1" i="0" u="none" strike="noStrike" dirty="0">
                        <a:solidFill>
                          <a:srgbClr val="FFFFFF"/>
                        </a:solidFill>
                        <a:latin typeface="Arial Narrow"/>
                      </a:endParaRP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80%</a:t>
                      </a:r>
                      <a:endParaRPr lang="es-CO" sz="1600" b="1" i="0" u="none" strike="noStrike" dirty="0">
                        <a:solidFill>
                          <a:srgbClr val="FFFFFF"/>
                        </a:solidFill>
                        <a:latin typeface="Arial Narrow"/>
                      </a:endParaRP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90%</a:t>
                      </a:r>
                      <a:endParaRPr lang="es-CO" sz="1600" b="1" i="0" u="none" strike="noStrike" dirty="0">
                        <a:solidFill>
                          <a:srgbClr val="FFFFFF"/>
                        </a:solidFill>
                        <a:latin typeface="Arial Narrow"/>
                      </a:endParaRP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95%</a:t>
                      </a:r>
                      <a:endParaRPr lang="es-CO" sz="1600" b="1" i="0" u="none" strike="noStrike" dirty="0">
                        <a:solidFill>
                          <a:srgbClr val="FFFFFF"/>
                        </a:solidFill>
                        <a:latin typeface="Arial Narrow"/>
                      </a:endParaRP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576688">
                <a:tc>
                  <a:txBody>
                    <a:bodyPr/>
                    <a:lstStyle/>
                    <a:p>
                      <a:pPr algn="just" fontAlgn="b"/>
                      <a:r>
                        <a:rPr lang="es-ES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Cobertura </a:t>
                      </a:r>
                      <a:r>
                        <a:rPr lang="es-ES" sz="1600" b="1" i="0" u="none" strike="noStrike" dirty="0" smtClean="0">
                          <a:solidFill>
                            <a:srgbClr val="FFFFFF"/>
                          </a:solidFill>
                          <a:latin typeface="Arial Narrow"/>
                        </a:rPr>
                        <a:t>TAR </a:t>
                      </a:r>
                      <a:r>
                        <a:rPr lang="es-ES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profiláctico  </a:t>
                      </a:r>
                      <a:r>
                        <a:rPr lang="es-ES" sz="1600" b="1" i="0" u="none" strike="noStrike" dirty="0" err="1">
                          <a:solidFill>
                            <a:srgbClr val="FFFFFF"/>
                          </a:solidFill>
                          <a:latin typeface="Arial Narrow"/>
                        </a:rPr>
                        <a:t>intraparto</a:t>
                      </a:r>
                      <a:endParaRPr lang="es-CO" sz="1600" b="1" i="0" u="none" strike="noStrike" dirty="0">
                        <a:solidFill>
                          <a:srgbClr val="FFFFFF"/>
                        </a:solidFill>
                        <a:latin typeface="Arial Narrow"/>
                      </a:endParaRP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>
                          <a:solidFill>
                            <a:srgbClr val="FF0000"/>
                          </a:solidFill>
                          <a:latin typeface="Arial Narrow"/>
                        </a:rPr>
                        <a:t>61%</a:t>
                      </a:r>
                      <a:endParaRPr lang="es-CO" sz="1600" b="1" i="0" u="none" strike="noStrike">
                        <a:solidFill>
                          <a:srgbClr val="FF0000"/>
                        </a:solidFill>
                        <a:latin typeface="Arial Narrow"/>
                      </a:endParaRP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70%</a:t>
                      </a:r>
                      <a:endParaRPr lang="es-CO" sz="1600" b="1" i="0" u="none" strike="noStrike" dirty="0">
                        <a:solidFill>
                          <a:srgbClr val="FFFFFF"/>
                        </a:solidFill>
                        <a:latin typeface="Arial Narrow"/>
                      </a:endParaRP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80%</a:t>
                      </a:r>
                      <a:endParaRPr lang="es-CO" sz="1600" b="1" i="0" u="none" strike="noStrike" dirty="0">
                        <a:solidFill>
                          <a:srgbClr val="FFFFFF"/>
                        </a:solidFill>
                        <a:latin typeface="Arial Narrow"/>
                      </a:endParaRP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85%</a:t>
                      </a:r>
                      <a:endParaRPr lang="es-CO" sz="1600" b="1" i="0" u="none" strike="noStrike">
                        <a:solidFill>
                          <a:srgbClr val="FFFFFF"/>
                        </a:solidFill>
                        <a:latin typeface="Arial Narrow"/>
                      </a:endParaRP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90%</a:t>
                      </a:r>
                      <a:endParaRPr lang="es-CO" sz="1600" b="1" i="0" u="none" strike="noStrike" dirty="0">
                        <a:solidFill>
                          <a:srgbClr val="FFFFFF"/>
                        </a:solidFill>
                        <a:latin typeface="Arial Narrow"/>
                      </a:endParaRP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95%</a:t>
                      </a:r>
                      <a:endParaRPr lang="es-CO" sz="1600" b="1" i="0" u="none" strike="noStrike">
                        <a:solidFill>
                          <a:srgbClr val="FFFFFF"/>
                        </a:solidFill>
                        <a:latin typeface="Arial Narrow"/>
                      </a:endParaRP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576688">
                <a:tc>
                  <a:txBody>
                    <a:bodyPr/>
                    <a:lstStyle/>
                    <a:p>
                      <a:pPr algn="just" fontAlgn="b"/>
                      <a:r>
                        <a:rPr lang="es-MX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Cobertura de profilaxis ARV  del </a:t>
                      </a:r>
                      <a:r>
                        <a:rPr lang="es-MX" sz="1600" b="1" i="0" u="none" strike="noStrike" dirty="0" smtClean="0">
                          <a:solidFill>
                            <a:srgbClr val="FFFFFF"/>
                          </a:solidFill>
                          <a:latin typeface="Arial Narrow"/>
                        </a:rPr>
                        <a:t>RN</a:t>
                      </a:r>
                      <a:endParaRPr lang="es-CO" sz="1600" b="1" i="0" u="none" strike="noStrike" dirty="0">
                        <a:solidFill>
                          <a:srgbClr val="FFFFFF"/>
                        </a:solidFill>
                        <a:latin typeface="Arial Narrow"/>
                      </a:endParaRP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>
                          <a:solidFill>
                            <a:srgbClr val="FF0000"/>
                          </a:solidFill>
                          <a:latin typeface="Arial Narrow"/>
                        </a:rPr>
                        <a:t>94%</a:t>
                      </a:r>
                      <a:endParaRPr lang="es-CO" sz="1600" b="1" i="0" u="none" strike="noStrike">
                        <a:solidFill>
                          <a:srgbClr val="FF0000"/>
                        </a:solidFill>
                        <a:latin typeface="Arial Narrow"/>
                      </a:endParaRP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98%</a:t>
                      </a:r>
                      <a:endParaRPr lang="es-CO" sz="1600" b="1" i="0" u="none" strike="noStrike">
                        <a:solidFill>
                          <a:srgbClr val="FFFFFF"/>
                        </a:solidFill>
                        <a:latin typeface="Arial Narrow"/>
                      </a:endParaRP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98%</a:t>
                      </a:r>
                      <a:endParaRPr lang="es-CO" sz="1600" b="1" i="0" u="none" strike="noStrike" dirty="0">
                        <a:solidFill>
                          <a:srgbClr val="FFFFFF"/>
                        </a:solidFill>
                        <a:latin typeface="Arial Narrow"/>
                      </a:endParaRP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98%</a:t>
                      </a:r>
                      <a:endParaRPr lang="es-CO" sz="1600" b="1" i="0" u="none" strike="noStrike" dirty="0">
                        <a:solidFill>
                          <a:srgbClr val="FFFFFF"/>
                        </a:solidFill>
                        <a:latin typeface="Arial Narrow"/>
                      </a:endParaRP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98%</a:t>
                      </a:r>
                      <a:endParaRPr lang="es-CO" sz="1600" b="1" i="0" u="none" strike="noStrike" dirty="0">
                        <a:solidFill>
                          <a:srgbClr val="FFFFFF"/>
                        </a:solidFill>
                        <a:latin typeface="Arial Narrow"/>
                      </a:endParaRP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98%</a:t>
                      </a:r>
                      <a:endParaRPr lang="es-CO" sz="1600" b="1" i="0" u="none" strike="noStrike">
                        <a:solidFill>
                          <a:srgbClr val="FFFFFF"/>
                        </a:solidFill>
                        <a:latin typeface="Arial Narrow"/>
                      </a:endParaRP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576688">
                <a:tc>
                  <a:txBody>
                    <a:bodyPr/>
                    <a:lstStyle/>
                    <a:p>
                      <a:pPr algn="just" fontAlgn="b"/>
                      <a:r>
                        <a:rPr lang="es-ES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Cobertura </a:t>
                      </a:r>
                      <a:r>
                        <a:rPr lang="es-ES" sz="1600" b="1" i="0" u="none" strike="noStrike" dirty="0" smtClean="0">
                          <a:solidFill>
                            <a:srgbClr val="FFFFFF"/>
                          </a:solidFill>
                          <a:latin typeface="Arial Narrow"/>
                        </a:rPr>
                        <a:t>F.L</a:t>
                      </a:r>
                      <a:r>
                        <a:rPr lang="es-ES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.  exclusiva hasta los </a:t>
                      </a:r>
                      <a:r>
                        <a:rPr lang="es-ES" sz="1600" b="1" i="0" u="none" strike="noStrike" dirty="0" smtClean="0">
                          <a:solidFill>
                            <a:srgbClr val="FFFFFF"/>
                          </a:solidFill>
                          <a:latin typeface="Arial Narrow"/>
                        </a:rPr>
                        <a:t> 6</a:t>
                      </a:r>
                    </a:p>
                    <a:p>
                      <a:pPr algn="just" fontAlgn="b"/>
                      <a:r>
                        <a:rPr lang="es-ES" sz="1600" b="1" i="0" u="none" strike="noStrike" dirty="0" smtClean="0">
                          <a:solidFill>
                            <a:srgbClr val="FFFFFF"/>
                          </a:solidFill>
                          <a:latin typeface="Arial Narrow"/>
                        </a:rPr>
                        <a:t>meses </a:t>
                      </a:r>
                      <a:r>
                        <a:rPr lang="es-ES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de edad</a:t>
                      </a:r>
                      <a:endParaRPr lang="es-CO" sz="1600" b="1" i="0" u="none" strike="noStrike" dirty="0">
                        <a:solidFill>
                          <a:srgbClr val="FFFFFF"/>
                        </a:solidFill>
                        <a:latin typeface="Arial Narrow"/>
                      </a:endParaRP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i="0" u="none" strike="noStrike">
                          <a:solidFill>
                            <a:srgbClr val="FF0000"/>
                          </a:solidFill>
                          <a:latin typeface="Arial Narrow"/>
                        </a:rPr>
                        <a:t>91%</a:t>
                      </a:r>
                      <a:endParaRPr lang="es-CO" sz="1600" b="1" i="0" u="none" strike="noStrike">
                        <a:solidFill>
                          <a:srgbClr val="FF0000"/>
                        </a:solidFill>
                        <a:latin typeface="Arial Narrow"/>
                      </a:endParaRP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95%</a:t>
                      </a:r>
                      <a:endParaRPr lang="es-CO" sz="1600" b="1" i="0" u="none" strike="noStrike">
                        <a:solidFill>
                          <a:srgbClr val="FFFFFF"/>
                        </a:solidFill>
                        <a:latin typeface="Arial Narrow"/>
                      </a:endParaRP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i="0" u="none" strike="noStrike">
                          <a:solidFill>
                            <a:srgbClr val="FFFFFF"/>
                          </a:solidFill>
                          <a:latin typeface="Arial Narrow"/>
                        </a:rPr>
                        <a:t>95%</a:t>
                      </a:r>
                      <a:endParaRPr lang="es-CO" sz="1600" b="1" i="0" u="none" strike="noStrike">
                        <a:solidFill>
                          <a:srgbClr val="FFFFFF"/>
                        </a:solidFill>
                        <a:latin typeface="Arial Narrow"/>
                      </a:endParaRP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95%</a:t>
                      </a:r>
                      <a:endParaRPr lang="es-CO" sz="1600" b="1" i="0" u="none" strike="noStrike" dirty="0">
                        <a:solidFill>
                          <a:srgbClr val="FFFFFF"/>
                        </a:solidFill>
                        <a:latin typeface="Arial Narrow"/>
                      </a:endParaRP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95%</a:t>
                      </a:r>
                      <a:endParaRPr lang="es-CO" sz="1600" b="1" i="0" u="none" strike="noStrike" dirty="0">
                        <a:solidFill>
                          <a:srgbClr val="FFFFFF"/>
                        </a:solidFill>
                        <a:latin typeface="Arial Narrow"/>
                      </a:endParaRP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i="0" u="none" strike="noStrike" dirty="0">
                          <a:solidFill>
                            <a:srgbClr val="FFFFFF"/>
                          </a:solidFill>
                          <a:latin typeface="Arial Narrow"/>
                        </a:rPr>
                        <a:t>95%</a:t>
                      </a:r>
                      <a:endParaRPr lang="es-CO" sz="1600" b="1" i="0" u="none" strike="noStrike" dirty="0">
                        <a:solidFill>
                          <a:srgbClr val="FFFFFF"/>
                        </a:solidFill>
                        <a:latin typeface="Arial Narrow"/>
                      </a:endParaRP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3" y="260649"/>
            <a:ext cx="7344816" cy="648072"/>
          </a:xfrm>
        </p:spPr>
        <p:txBody>
          <a:bodyPr/>
          <a:lstStyle/>
          <a:p>
            <a:r>
              <a:rPr lang="es-MX" sz="2800" b="1" dirty="0" smtClean="0">
                <a:solidFill>
                  <a:schemeClr val="bg1"/>
                </a:solidFill>
                <a:latin typeface="Tahoma" pitchFamily="34" charset="0"/>
                <a:cs typeface="Arial" charset="0"/>
              </a:rPr>
              <a:t/>
            </a:r>
            <a:br>
              <a:rPr lang="es-MX" sz="2800" b="1" dirty="0" smtClean="0">
                <a:solidFill>
                  <a:schemeClr val="bg1"/>
                </a:solidFill>
                <a:latin typeface="Tahoma" pitchFamily="34" charset="0"/>
                <a:cs typeface="Arial" charset="0"/>
              </a:rPr>
            </a:br>
            <a:r>
              <a:rPr lang="es-MX" sz="2800" b="1" dirty="0" smtClean="0">
                <a:solidFill>
                  <a:schemeClr val="bg1"/>
                </a:solidFill>
                <a:latin typeface="Tahoma" pitchFamily="34" charset="0"/>
                <a:cs typeface="Arial" charset="0"/>
              </a:rPr>
              <a:t>Intervenciones en la gestante</a:t>
            </a:r>
            <a:endParaRPr lang="es-ES" sz="4000" b="1" dirty="0" smtClean="0">
              <a:solidFill>
                <a:schemeClr val="bg1"/>
              </a:solidFill>
              <a:effectLst/>
              <a:latin typeface="Tahoma" pitchFamily="34" charset="0"/>
              <a:cs typeface="Times New Roman" pitchFamily="18" charset="0"/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1520" y="1052736"/>
            <a:ext cx="5328543" cy="4824065"/>
          </a:xfrm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  <a:defRPr/>
            </a:pPr>
            <a:endParaRPr lang="es-MX" b="1" dirty="0" smtClean="0">
              <a:solidFill>
                <a:srgbClr val="00B0F0"/>
              </a:solidFill>
              <a:latin typeface="Tahoma" pitchFamily="34" charset="0"/>
              <a:cs typeface="Arial" charset="0"/>
            </a:endParaRPr>
          </a:p>
          <a:p>
            <a:pPr>
              <a:lnSpc>
                <a:spcPct val="80000"/>
              </a:lnSpc>
              <a:defRPr/>
            </a:pPr>
            <a:r>
              <a:rPr lang="es-MX" sz="2000" b="1" dirty="0" smtClean="0">
                <a:solidFill>
                  <a:schemeClr val="bg1"/>
                </a:solidFill>
                <a:latin typeface="Tahoma" pitchFamily="34" charset="0"/>
                <a:cs typeface="Arial" charset="0"/>
              </a:rPr>
              <a:t>Captación temprana de la  gestante</a:t>
            </a:r>
          </a:p>
          <a:p>
            <a:pPr>
              <a:lnSpc>
                <a:spcPct val="80000"/>
              </a:lnSpc>
              <a:defRPr/>
            </a:pPr>
            <a:r>
              <a:rPr lang="es-MX" sz="2000" b="1" dirty="0" smtClean="0">
                <a:solidFill>
                  <a:schemeClr val="bg1"/>
                </a:solidFill>
                <a:latin typeface="Tahoma" pitchFamily="34" charset="0"/>
                <a:cs typeface="Arial" charset="0"/>
              </a:rPr>
              <a:t>Demanda inducida al programa CPN</a:t>
            </a:r>
          </a:p>
          <a:p>
            <a:pPr>
              <a:lnSpc>
                <a:spcPct val="80000"/>
              </a:lnSpc>
              <a:defRPr/>
            </a:pPr>
            <a:r>
              <a:rPr lang="es-MX" sz="2000" b="1" dirty="0" smtClean="0">
                <a:solidFill>
                  <a:schemeClr val="bg1"/>
                </a:solidFill>
                <a:latin typeface="Tahoma" pitchFamily="34" charset="0"/>
                <a:cs typeface="Arial" charset="0"/>
              </a:rPr>
              <a:t>APV de VIH</a:t>
            </a:r>
          </a:p>
          <a:p>
            <a:pPr>
              <a:lnSpc>
                <a:spcPct val="80000"/>
              </a:lnSpc>
              <a:defRPr/>
            </a:pPr>
            <a:r>
              <a:rPr lang="es-MX" sz="2000" b="1" dirty="0" smtClean="0">
                <a:solidFill>
                  <a:schemeClr val="bg1"/>
                </a:solidFill>
                <a:latin typeface="Tahoma" pitchFamily="34" charset="0"/>
                <a:cs typeface="Arial" charset="0"/>
              </a:rPr>
              <a:t>Tamizaje para VIH</a:t>
            </a:r>
          </a:p>
          <a:p>
            <a:pPr>
              <a:lnSpc>
                <a:spcPct val="80000"/>
              </a:lnSpc>
              <a:defRPr/>
            </a:pPr>
            <a:r>
              <a:rPr lang="es-MX" sz="2000" b="1" dirty="0" smtClean="0">
                <a:solidFill>
                  <a:schemeClr val="bg1"/>
                </a:solidFill>
                <a:latin typeface="Tahoma" pitchFamily="34" charset="0"/>
                <a:cs typeface="Arial" charset="0"/>
              </a:rPr>
              <a:t>Realización </a:t>
            </a:r>
            <a:r>
              <a:rPr lang="es-MX" sz="2000" b="1" dirty="0" err="1" smtClean="0">
                <a:solidFill>
                  <a:schemeClr val="bg1"/>
                </a:solidFill>
                <a:latin typeface="Tahoma" pitchFamily="34" charset="0"/>
                <a:cs typeface="Arial" charset="0"/>
              </a:rPr>
              <a:t>Dx</a:t>
            </a:r>
            <a:r>
              <a:rPr lang="es-MX" sz="2000" b="1" dirty="0" smtClean="0">
                <a:solidFill>
                  <a:schemeClr val="bg1"/>
                </a:solidFill>
                <a:latin typeface="Tahoma" pitchFamily="34" charset="0"/>
                <a:cs typeface="Arial" charset="0"/>
              </a:rPr>
              <a:t> de VIH</a:t>
            </a:r>
          </a:p>
          <a:p>
            <a:pPr>
              <a:lnSpc>
                <a:spcPct val="80000"/>
              </a:lnSpc>
              <a:defRPr/>
            </a:pPr>
            <a:r>
              <a:rPr lang="es-MX" sz="2000" b="1" dirty="0" smtClean="0">
                <a:solidFill>
                  <a:schemeClr val="bg1"/>
                </a:solidFill>
                <a:latin typeface="Tahoma" pitchFamily="34" charset="0"/>
                <a:cs typeface="Arial" charset="0"/>
              </a:rPr>
              <a:t>Tratamiento </a:t>
            </a:r>
            <a:r>
              <a:rPr lang="es-MX" sz="2000" b="1" dirty="0" err="1" smtClean="0">
                <a:solidFill>
                  <a:schemeClr val="bg1"/>
                </a:solidFill>
                <a:latin typeface="Tahoma" pitchFamily="34" charset="0"/>
                <a:cs typeface="Arial" charset="0"/>
              </a:rPr>
              <a:t>anteparto</a:t>
            </a:r>
            <a:endParaRPr lang="es-MX" sz="2000" b="1" dirty="0" smtClean="0">
              <a:solidFill>
                <a:schemeClr val="bg1"/>
              </a:solidFill>
              <a:latin typeface="Tahoma" pitchFamily="34" charset="0"/>
              <a:cs typeface="Arial" charset="0"/>
            </a:endParaRPr>
          </a:p>
          <a:p>
            <a:pPr>
              <a:lnSpc>
                <a:spcPct val="80000"/>
              </a:lnSpc>
              <a:defRPr/>
            </a:pPr>
            <a:r>
              <a:rPr lang="es-MX" sz="2000" b="1" dirty="0" smtClean="0">
                <a:solidFill>
                  <a:schemeClr val="bg1"/>
                </a:solidFill>
                <a:latin typeface="Tahoma" pitchFamily="34" charset="0"/>
                <a:cs typeface="Arial" charset="0"/>
              </a:rPr>
              <a:t>Tratamiento intraparto</a:t>
            </a:r>
          </a:p>
          <a:p>
            <a:pPr>
              <a:lnSpc>
                <a:spcPct val="80000"/>
              </a:lnSpc>
              <a:defRPr/>
            </a:pPr>
            <a:r>
              <a:rPr lang="es-MX" sz="2000" b="1" dirty="0" smtClean="0">
                <a:solidFill>
                  <a:schemeClr val="bg1"/>
                </a:solidFill>
                <a:latin typeface="Tahoma" pitchFamily="34" charset="0"/>
                <a:cs typeface="Arial" charset="0"/>
              </a:rPr>
              <a:t>Atención del parto: cesárea – vaginal</a:t>
            </a:r>
          </a:p>
          <a:p>
            <a:pPr>
              <a:lnSpc>
                <a:spcPct val="80000"/>
              </a:lnSpc>
              <a:defRPr/>
            </a:pPr>
            <a:r>
              <a:rPr lang="es-MX" sz="2000" b="1" dirty="0" smtClean="0">
                <a:solidFill>
                  <a:schemeClr val="bg1"/>
                </a:solidFill>
                <a:latin typeface="Tahoma" pitchFamily="34" charset="0"/>
                <a:cs typeface="Arial" charset="0"/>
              </a:rPr>
              <a:t>Profilaxis del RN por 42 días</a:t>
            </a:r>
          </a:p>
          <a:p>
            <a:pPr>
              <a:lnSpc>
                <a:spcPct val="80000"/>
              </a:lnSpc>
              <a:defRPr/>
            </a:pPr>
            <a:r>
              <a:rPr lang="es-MX" sz="2000" b="1" dirty="0" smtClean="0">
                <a:solidFill>
                  <a:schemeClr val="bg1"/>
                </a:solidFill>
                <a:latin typeface="Tahoma" pitchFamily="34" charset="0"/>
                <a:cs typeface="Arial" charset="0"/>
              </a:rPr>
              <a:t>Reemplazo  de leche materna  por fórmula láctea exclusiva hasta los 6 meses. </a:t>
            </a:r>
          </a:p>
          <a:p>
            <a:pPr>
              <a:lnSpc>
                <a:spcPct val="80000"/>
              </a:lnSpc>
              <a:defRPr/>
            </a:pPr>
            <a:endParaRPr lang="es-MX" sz="2000" b="1" dirty="0" smtClean="0">
              <a:solidFill>
                <a:schemeClr val="bg1"/>
              </a:solidFill>
              <a:latin typeface="Tahoma" pitchFamily="34" charset="0"/>
              <a:cs typeface="Arial" charset="0"/>
            </a:endParaRPr>
          </a:p>
          <a:p>
            <a:pPr algn="ctr">
              <a:lnSpc>
                <a:spcPct val="80000"/>
              </a:lnSpc>
              <a:buFontTx/>
              <a:buNone/>
              <a:defRPr/>
            </a:pPr>
            <a:endParaRPr lang="es-MX" b="1" dirty="0" smtClean="0">
              <a:solidFill>
                <a:srgbClr val="3333FF"/>
              </a:solidFill>
              <a:latin typeface="Tahoma" pitchFamily="34" charset="0"/>
              <a:cs typeface="Arial" charset="0"/>
            </a:endParaRPr>
          </a:p>
          <a:p>
            <a:pPr algn="ctr">
              <a:lnSpc>
                <a:spcPct val="80000"/>
              </a:lnSpc>
              <a:buFontTx/>
              <a:buNone/>
              <a:defRPr/>
            </a:pPr>
            <a:endParaRPr lang="es-MX" sz="2400" b="1" dirty="0" smtClean="0">
              <a:solidFill>
                <a:srgbClr val="FF0000"/>
              </a:solidFill>
              <a:latin typeface="Tahoma" pitchFamily="34" charset="0"/>
              <a:cs typeface="Arial" charset="0"/>
            </a:endParaRPr>
          </a:p>
          <a:p>
            <a:pPr algn="ctr">
              <a:lnSpc>
                <a:spcPct val="80000"/>
              </a:lnSpc>
              <a:buFontTx/>
              <a:buNone/>
              <a:defRPr/>
            </a:pPr>
            <a:endParaRPr lang="es-MX" sz="2000" b="1" dirty="0" smtClean="0">
              <a:solidFill>
                <a:srgbClr val="000000"/>
              </a:solidFill>
              <a:latin typeface="Tahoma" pitchFamily="34" charset="0"/>
              <a:cs typeface="Arial" charset="0"/>
            </a:endParaRPr>
          </a:p>
          <a:p>
            <a:pPr algn="ctr">
              <a:lnSpc>
                <a:spcPct val="80000"/>
              </a:lnSpc>
              <a:buFontTx/>
              <a:buNone/>
              <a:defRPr/>
            </a:pPr>
            <a:r>
              <a:rPr lang="es-MX" sz="2400" b="1" dirty="0" smtClean="0">
                <a:solidFill>
                  <a:srgbClr val="000000"/>
                </a:solidFill>
                <a:latin typeface="Tahoma" pitchFamily="34" charset="0"/>
                <a:cs typeface="Arial" charset="0"/>
              </a:rPr>
              <a:t> </a:t>
            </a:r>
            <a:endParaRPr lang="es-MX" sz="2400" b="1" dirty="0" smtClean="0">
              <a:latin typeface="Tahoma" pitchFamily="34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defRPr/>
            </a:pPr>
            <a:endParaRPr lang="es-ES" sz="2400" b="1" dirty="0" smtClean="0">
              <a:latin typeface="Tahoma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s-ES" sz="2400" b="1" dirty="0" smtClean="0"/>
          </a:p>
        </p:txBody>
      </p:sp>
      <p:pic>
        <p:nvPicPr>
          <p:cNvPr id="20484" name="Picture 4" descr="embarazo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868144" y="1571625"/>
            <a:ext cx="2847231" cy="4643438"/>
          </a:xfrm>
          <a:noFill/>
        </p:spPr>
      </p:pic>
      <p:sp>
        <p:nvSpPr>
          <p:cNvPr id="5" name="4 CuadroTexto"/>
          <p:cNvSpPr txBox="1"/>
          <p:nvPr/>
        </p:nvSpPr>
        <p:spPr>
          <a:xfrm>
            <a:off x="251521" y="5589240"/>
            <a:ext cx="5616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>
                <a:solidFill>
                  <a:srgbClr val="FFFF00"/>
                </a:solidFill>
                <a:latin typeface="Tahoma" pitchFamily="34" charset="0"/>
                <a:cs typeface="Arial" charset="0"/>
              </a:rPr>
              <a:t>Probabilidad de transmisión materno infantil  del VIH  </a:t>
            </a:r>
            <a:r>
              <a:rPr lang="es-MX" b="1" dirty="0" smtClean="0">
                <a:solidFill>
                  <a:srgbClr val="FF0000"/>
                </a:solidFill>
                <a:latin typeface="Tahoma" pitchFamily="34" charset="0"/>
                <a:cs typeface="Arial" charset="0"/>
              </a:rPr>
              <a:t>SIN </a:t>
            </a:r>
            <a:r>
              <a:rPr lang="es-MX" b="1" dirty="0" smtClean="0">
                <a:solidFill>
                  <a:srgbClr val="FFFF00"/>
                </a:solidFill>
                <a:latin typeface="Tahoma" pitchFamily="34" charset="0"/>
                <a:cs typeface="Arial" charset="0"/>
              </a:rPr>
              <a:t>intervención: </a:t>
            </a:r>
            <a:r>
              <a:rPr lang="es-MX" b="1" dirty="0" smtClean="0">
                <a:solidFill>
                  <a:srgbClr val="00B0F0"/>
                </a:solidFill>
                <a:latin typeface="Tahoma" pitchFamily="34" charset="0"/>
                <a:cs typeface="Arial" charset="0"/>
              </a:rPr>
              <a:t>30 al  35%</a:t>
            </a:r>
            <a:endParaRPr lang="es-CO" dirty="0"/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260350"/>
            <a:ext cx="8424936" cy="865188"/>
          </a:xfrm>
          <a:noFill/>
        </p:spPr>
        <p:txBody>
          <a:bodyPr/>
          <a:lstStyle/>
          <a:p>
            <a:r>
              <a:rPr lang="es-ES_tradnl" sz="3200" b="1" dirty="0" smtClean="0">
                <a:solidFill>
                  <a:schemeClr val="bg1"/>
                </a:solidFill>
                <a:effectLst/>
                <a:latin typeface="Tahoma" pitchFamily="34" charset="0"/>
              </a:rPr>
              <a:t>Control prenatal  Resolución 412/2000</a:t>
            </a:r>
            <a:endParaRPr lang="es-ES" sz="3200" b="1" dirty="0" smtClean="0">
              <a:solidFill>
                <a:schemeClr val="bg1"/>
              </a:solidFill>
              <a:effectLst/>
              <a:latin typeface="Tahoma" pitchFamily="34" charset="0"/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84313"/>
            <a:ext cx="8062912" cy="5068887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s-ES_tradnl" sz="2800" b="1" dirty="0" smtClean="0">
                <a:solidFill>
                  <a:srgbClr val="FF0000"/>
                </a:solidFill>
                <a:latin typeface="Tahoma" pitchFamily="34" charset="0"/>
              </a:rPr>
              <a:t>Ex</a:t>
            </a:r>
            <a:r>
              <a:rPr lang="es-ES_tradnl" sz="2800" b="1" dirty="0" smtClean="0">
                <a:solidFill>
                  <a:srgbClr val="FF0000"/>
                </a:solidFill>
              </a:rPr>
              <a:t>á</a:t>
            </a:r>
            <a:r>
              <a:rPr lang="es-ES_tradnl" sz="2800" b="1" dirty="0" smtClean="0">
                <a:solidFill>
                  <a:srgbClr val="FF0000"/>
                </a:solidFill>
                <a:latin typeface="Tahoma" pitchFamily="34" charset="0"/>
              </a:rPr>
              <a:t>menes obligatorios del Control Prenatal</a:t>
            </a:r>
          </a:p>
          <a:p>
            <a:pPr>
              <a:lnSpc>
                <a:spcPct val="90000"/>
              </a:lnSpc>
              <a:buFontTx/>
              <a:buNone/>
            </a:pPr>
            <a:endParaRPr lang="es-ES_tradnl" sz="2400" b="1" dirty="0" smtClean="0">
              <a:solidFill>
                <a:schemeClr val="bg1"/>
              </a:solidFill>
              <a:latin typeface="Tahoma" pitchFamily="34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s-ES_tradnl" sz="2400" b="1" dirty="0" smtClean="0">
                <a:solidFill>
                  <a:schemeClr val="bg1"/>
                </a:solidFill>
                <a:latin typeface="Tahoma" pitchFamily="34" charset="0"/>
              </a:rPr>
              <a:t>1- Hemoglobina  y hematocrito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s-ES_tradnl" sz="2400" b="1" dirty="0" smtClean="0">
                <a:solidFill>
                  <a:schemeClr val="bg1"/>
                </a:solidFill>
                <a:latin typeface="Tahoma" pitchFamily="34" charset="0"/>
              </a:rPr>
              <a:t>2- </a:t>
            </a:r>
            <a:r>
              <a:rPr lang="es-ES_tradnl" sz="2400" b="1" dirty="0" err="1" smtClean="0">
                <a:solidFill>
                  <a:schemeClr val="bg1"/>
                </a:solidFill>
                <a:latin typeface="Tahoma" pitchFamily="34" charset="0"/>
              </a:rPr>
              <a:t>Hemoclasificaci</a:t>
            </a:r>
            <a:r>
              <a:rPr lang="es-ES_tradnl" sz="2400" b="1" dirty="0" err="1" smtClean="0">
                <a:solidFill>
                  <a:schemeClr val="bg1"/>
                </a:solidFill>
              </a:rPr>
              <a:t>ó</a:t>
            </a:r>
            <a:r>
              <a:rPr lang="es-ES_tradnl" sz="2400" b="1" dirty="0" err="1" smtClean="0">
                <a:solidFill>
                  <a:schemeClr val="bg1"/>
                </a:solidFill>
                <a:latin typeface="Tahoma" pitchFamily="34" charset="0"/>
              </a:rPr>
              <a:t>n</a:t>
            </a:r>
            <a:r>
              <a:rPr lang="es-ES_tradnl" sz="2400" b="1" dirty="0" smtClean="0">
                <a:solidFill>
                  <a:schemeClr val="bg1"/>
                </a:solidFill>
                <a:latin typeface="Tahoma" pitchFamily="34" charset="0"/>
              </a:rPr>
              <a:t>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s-ES_tradnl" sz="2400" b="1" dirty="0" smtClean="0">
                <a:latin typeface="Tahoma" pitchFamily="34" charset="0"/>
              </a:rPr>
              <a:t>3- </a:t>
            </a:r>
            <a:r>
              <a:rPr lang="es-ES_tradnl" sz="2400" b="1" dirty="0" smtClean="0">
                <a:solidFill>
                  <a:srgbClr val="FF0000"/>
                </a:solidFill>
                <a:latin typeface="Tahoma" pitchFamily="34" charset="0"/>
              </a:rPr>
              <a:t>VDRL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s-ES_tradnl" sz="2400" b="1" dirty="0" smtClean="0">
                <a:latin typeface="Tahoma" pitchFamily="34" charset="0"/>
              </a:rPr>
              <a:t>4- </a:t>
            </a:r>
            <a:r>
              <a:rPr lang="es-ES_tradnl" sz="2400" b="1" dirty="0" smtClean="0">
                <a:solidFill>
                  <a:srgbClr val="FF0000"/>
                </a:solidFill>
                <a:latin typeface="Tahoma" pitchFamily="34" charset="0"/>
              </a:rPr>
              <a:t>Prueba de VIH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s-ES_tradnl" sz="2400" b="1" dirty="0" smtClean="0">
                <a:latin typeface="Tahoma" pitchFamily="34" charset="0"/>
              </a:rPr>
              <a:t>5- </a:t>
            </a:r>
            <a:r>
              <a:rPr lang="es-ES_tradnl" sz="2400" b="1" dirty="0" smtClean="0">
                <a:solidFill>
                  <a:schemeClr val="bg1"/>
                </a:solidFill>
                <a:latin typeface="Tahoma" pitchFamily="34" charset="0"/>
              </a:rPr>
              <a:t>Prueba  </a:t>
            </a:r>
            <a:r>
              <a:rPr lang="es-ES_tradnl" sz="2400" b="1" dirty="0" err="1" smtClean="0">
                <a:solidFill>
                  <a:schemeClr val="bg1"/>
                </a:solidFill>
                <a:latin typeface="Tahoma" pitchFamily="34" charset="0"/>
              </a:rPr>
              <a:t>HBs</a:t>
            </a:r>
            <a:r>
              <a:rPr lang="es-ES_tradnl" sz="2400" b="1" dirty="0" smtClean="0">
                <a:solidFill>
                  <a:schemeClr val="bg1"/>
                </a:solidFill>
                <a:latin typeface="Tahoma" pitchFamily="34" charset="0"/>
              </a:rPr>
              <a:t> Ag</a:t>
            </a:r>
          </a:p>
          <a:p>
            <a:pPr>
              <a:lnSpc>
                <a:spcPct val="90000"/>
              </a:lnSpc>
              <a:buFontTx/>
              <a:buNone/>
            </a:pPr>
            <a:endParaRPr lang="es-ES_tradnl" sz="2400" b="1" dirty="0" smtClean="0">
              <a:solidFill>
                <a:srgbClr val="FFFF00"/>
              </a:solidFill>
              <a:latin typeface="Tahoma" pitchFamily="34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s-ES_tradnl" sz="2800" b="1" dirty="0" smtClean="0">
                <a:solidFill>
                  <a:srgbClr val="FFFF00"/>
                </a:solidFill>
                <a:latin typeface="Tahoma" pitchFamily="34" charset="0"/>
              </a:rPr>
              <a:t>Ex</a:t>
            </a:r>
            <a:r>
              <a:rPr lang="es-ES_tradnl" sz="2800" b="1" dirty="0" smtClean="0">
                <a:solidFill>
                  <a:srgbClr val="FFFF00"/>
                </a:solidFill>
              </a:rPr>
              <a:t>á</a:t>
            </a:r>
            <a:r>
              <a:rPr lang="es-ES_tradnl" sz="2800" b="1" dirty="0" smtClean="0">
                <a:solidFill>
                  <a:srgbClr val="FFFF00"/>
                </a:solidFill>
                <a:latin typeface="Tahoma" pitchFamily="34" charset="0"/>
              </a:rPr>
              <a:t>menes Paracl</a:t>
            </a:r>
            <a:r>
              <a:rPr lang="es-ES_tradnl" sz="2800" b="1" dirty="0" smtClean="0">
                <a:solidFill>
                  <a:srgbClr val="FFFF00"/>
                </a:solidFill>
              </a:rPr>
              <a:t>í</a:t>
            </a:r>
            <a:r>
              <a:rPr lang="es-ES_tradnl" sz="2800" b="1" dirty="0" smtClean="0">
                <a:solidFill>
                  <a:srgbClr val="FFFF00"/>
                </a:solidFill>
                <a:latin typeface="Tahoma" pitchFamily="34" charset="0"/>
              </a:rPr>
              <a:t>nicos</a:t>
            </a:r>
            <a:r>
              <a:rPr lang="es-ES_tradnl" sz="2400" b="1" dirty="0" smtClean="0">
                <a:solidFill>
                  <a:srgbClr val="FFFF00"/>
                </a:solidFill>
                <a:latin typeface="Tahoma" pitchFamily="34" charset="0"/>
              </a:rPr>
              <a:t>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s-ES_tradnl" sz="2400" b="1" dirty="0" smtClean="0">
                <a:solidFill>
                  <a:schemeClr val="bg1"/>
                </a:solidFill>
                <a:latin typeface="Tahoma" pitchFamily="34" charset="0"/>
              </a:rPr>
              <a:t>Prueba  de Glicemia 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s-ES_tradnl" sz="2400" b="1" dirty="0" smtClean="0">
                <a:solidFill>
                  <a:schemeClr val="bg1"/>
                </a:solidFill>
                <a:latin typeface="Tahoma" pitchFamily="34" charset="0"/>
              </a:rPr>
              <a:t>Ecograf</a:t>
            </a:r>
            <a:r>
              <a:rPr lang="es-ES_tradnl" sz="2400" b="1" dirty="0" smtClean="0">
                <a:solidFill>
                  <a:schemeClr val="bg1"/>
                </a:solidFill>
              </a:rPr>
              <a:t>í</a:t>
            </a:r>
            <a:r>
              <a:rPr lang="es-ES_tradnl" sz="2400" b="1" dirty="0" smtClean="0">
                <a:solidFill>
                  <a:schemeClr val="bg1"/>
                </a:solidFill>
                <a:latin typeface="Tahoma" pitchFamily="34" charset="0"/>
              </a:rPr>
              <a:t>a obst</a:t>
            </a:r>
            <a:r>
              <a:rPr lang="es-ES_tradnl" sz="2400" b="1" dirty="0" smtClean="0">
                <a:solidFill>
                  <a:schemeClr val="bg1"/>
                </a:solidFill>
              </a:rPr>
              <a:t>é</a:t>
            </a:r>
            <a:r>
              <a:rPr lang="es-ES_tradnl" sz="2400" b="1" dirty="0" smtClean="0">
                <a:solidFill>
                  <a:schemeClr val="bg1"/>
                </a:solidFill>
                <a:latin typeface="Tahoma" pitchFamily="34" charset="0"/>
              </a:rPr>
              <a:t>trica 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s-ES_tradnl" sz="2400" b="1" dirty="0" smtClean="0">
                <a:solidFill>
                  <a:schemeClr val="bg1"/>
                </a:solidFill>
                <a:latin typeface="Tahoma" pitchFamily="34" charset="0"/>
              </a:rPr>
              <a:t>Citolog</a:t>
            </a:r>
            <a:r>
              <a:rPr lang="es-ES_tradnl" sz="2400" b="1" dirty="0" smtClean="0">
                <a:solidFill>
                  <a:schemeClr val="bg1"/>
                </a:solidFill>
              </a:rPr>
              <a:t>í</a:t>
            </a:r>
            <a:r>
              <a:rPr lang="es-ES_tradnl" sz="2400" b="1" dirty="0" smtClean="0">
                <a:solidFill>
                  <a:schemeClr val="bg1"/>
                </a:solidFill>
                <a:latin typeface="Tahoma" pitchFamily="34" charset="0"/>
              </a:rPr>
              <a:t>a cervical </a:t>
            </a:r>
            <a:endParaRPr lang="es-ES" sz="2400" b="1" dirty="0" smtClean="0">
              <a:solidFill>
                <a:schemeClr val="bg1"/>
              </a:solidFill>
              <a:latin typeface="Tahoma" pitchFamily="34" charset="0"/>
            </a:endParaRPr>
          </a:p>
        </p:txBody>
      </p:sp>
      <p:pic>
        <p:nvPicPr>
          <p:cNvPr id="4" name="Picture 3" descr="856182_80430_ZOOM_PRODUCT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2066" y="2214554"/>
            <a:ext cx="3857652" cy="4000528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3" y="333375"/>
            <a:ext cx="7128792" cy="719138"/>
          </a:xfrm>
          <a:noFill/>
        </p:spPr>
        <p:txBody>
          <a:bodyPr/>
          <a:lstStyle/>
          <a:p>
            <a:r>
              <a:rPr lang="es-ES" sz="3600" b="1" dirty="0" smtClean="0">
                <a:solidFill>
                  <a:schemeClr val="bg1"/>
                </a:solidFill>
                <a:effectLst/>
                <a:latin typeface="Tahoma" pitchFamily="34" charset="0"/>
                <a:cs typeface="Times New Roman" pitchFamily="18" charset="0"/>
              </a:rPr>
              <a:t>Detección</a:t>
            </a:r>
            <a:r>
              <a:rPr lang="es-ES" sz="3200" b="1" dirty="0" smtClean="0">
                <a:solidFill>
                  <a:schemeClr val="bg1"/>
                </a:solidFill>
                <a:effectLst/>
                <a:latin typeface="Tahoma" pitchFamily="34" charset="0"/>
                <a:cs typeface="Times New Roman" pitchFamily="18" charset="0"/>
              </a:rPr>
              <a:t> de la Gestante</a:t>
            </a:r>
            <a:r>
              <a:rPr lang="es-ES" sz="3200" b="1" dirty="0" smtClean="0">
                <a:solidFill>
                  <a:schemeClr val="bg1"/>
                </a:solidFill>
                <a:effectLst/>
              </a:rPr>
              <a:t> </a:t>
            </a:r>
            <a:r>
              <a:rPr lang="es-ES" dirty="0" smtClean="0">
                <a:solidFill>
                  <a:schemeClr val="bg1"/>
                </a:solidFill>
                <a:effectLst/>
              </a:rPr>
              <a:t> 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700213"/>
            <a:ext cx="5257800" cy="4608512"/>
          </a:xfrm>
        </p:spPr>
        <p:txBody>
          <a:bodyPr/>
          <a:lstStyle/>
          <a:p>
            <a:pPr algn="ctr">
              <a:buFontTx/>
              <a:buNone/>
              <a:defRPr/>
            </a:pPr>
            <a:r>
              <a:rPr lang="es-ES" sz="2400" b="1" dirty="0" smtClean="0">
                <a:latin typeface="Tahoma" pitchFamily="34" charset="0"/>
                <a:cs typeface="Times New Roman" pitchFamily="18" charset="0"/>
              </a:rPr>
              <a:t>El prestador debe realizar sin</a:t>
            </a:r>
            <a:r>
              <a:rPr lang="es-ES" sz="2400" dirty="0" smtClean="0">
                <a:latin typeface="Tahoma" pitchFamily="34" charset="0"/>
                <a:cs typeface="Times New Roman" pitchFamily="18" charset="0"/>
              </a:rPr>
              <a:t> </a:t>
            </a:r>
            <a:r>
              <a:rPr lang="es-ES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Realizar</a:t>
            </a:r>
            <a:r>
              <a:rPr lang="es-E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s-ES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APV</a:t>
            </a:r>
          </a:p>
          <a:p>
            <a:pPr algn="ctr">
              <a:defRPr/>
            </a:pPr>
            <a:endParaRPr lang="es-ES" b="1" dirty="0" smtClean="0">
              <a:solidFill>
                <a:schemeClr val="bg1"/>
              </a:solidFill>
              <a:latin typeface="Tahoma" pitchFamily="34" charset="0"/>
              <a:cs typeface="Times New Roman" pitchFamily="18" charset="0"/>
            </a:endParaRPr>
          </a:p>
          <a:p>
            <a:pPr algn="ctr">
              <a:buFontTx/>
              <a:buNone/>
              <a:defRPr/>
            </a:pPr>
            <a:r>
              <a:rPr lang="es-ES" sz="2400" b="1" dirty="0" smtClean="0">
                <a:solidFill>
                  <a:schemeClr val="bg1"/>
                </a:solidFill>
                <a:latin typeface="Tahoma" pitchFamily="34" charset="0"/>
                <a:cs typeface="Times New Roman" pitchFamily="18" charset="0"/>
              </a:rPr>
              <a:t>OFRECER la prueba de </a:t>
            </a:r>
            <a:r>
              <a:rPr lang="es-ES" sz="2400" b="1" dirty="0" err="1" smtClean="0">
                <a:solidFill>
                  <a:schemeClr val="bg1"/>
                </a:solidFill>
                <a:latin typeface="Tahoma" pitchFamily="34" charset="0"/>
                <a:cs typeface="Times New Roman" pitchFamily="18" charset="0"/>
              </a:rPr>
              <a:t>tamizaje</a:t>
            </a:r>
            <a:r>
              <a:rPr lang="es-ES" sz="2400" b="1" dirty="0" smtClean="0">
                <a:solidFill>
                  <a:schemeClr val="bg1"/>
                </a:solidFill>
                <a:latin typeface="Tahoma" pitchFamily="34" charset="0"/>
                <a:cs typeface="Times New Roman" pitchFamily="18" charset="0"/>
              </a:rPr>
              <a:t> </a:t>
            </a:r>
            <a:r>
              <a:rPr lang="es-ES" sz="2400" b="1" dirty="0" smtClean="0">
                <a:solidFill>
                  <a:srgbClr val="FF0000"/>
                </a:solidFill>
                <a:latin typeface="Tahoma" pitchFamily="34" charset="0"/>
                <a:cs typeface="Times New Roman" pitchFamily="18" charset="0"/>
              </a:rPr>
              <a:t>ELISA o Prueba Rápida</a:t>
            </a:r>
          </a:p>
          <a:p>
            <a:pPr algn="ctr">
              <a:buFontTx/>
              <a:buNone/>
              <a:defRPr/>
            </a:pPr>
            <a:endParaRPr lang="es-ES" sz="2400" b="1" dirty="0" smtClean="0">
              <a:solidFill>
                <a:schemeClr val="bg1"/>
              </a:solidFill>
              <a:latin typeface="Tahoma" pitchFamily="34" charset="0"/>
              <a:cs typeface="Times New Roman" pitchFamily="18" charset="0"/>
            </a:endParaRPr>
          </a:p>
          <a:p>
            <a:pPr algn="ctr">
              <a:buFontTx/>
              <a:buNone/>
              <a:defRPr/>
            </a:pPr>
            <a:r>
              <a:rPr lang="es-ES" sz="2400" b="1" dirty="0" smtClean="0">
                <a:solidFill>
                  <a:schemeClr val="bg1"/>
                </a:solidFill>
                <a:latin typeface="Tahoma" pitchFamily="34" charset="0"/>
                <a:cs typeface="Times New Roman" pitchFamily="18" charset="0"/>
              </a:rPr>
              <a:t>En el:</a:t>
            </a:r>
          </a:p>
          <a:p>
            <a:pPr algn="ctr">
              <a:buFontTx/>
              <a:buNone/>
              <a:defRPr/>
            </a:pPr>
            <a:r>
              <a:rPr lang="es-ES" sz="2400" b="1" dirty="0" smtClean="0">
                <a:solidFill>
                  <a:srgbClr val="000000"/>
                </a:solidFill>
                <a:latin typeface="Tahoma" pitchFamily="34" charset="0"/>
                <a:cs typeface="Times New Roman" pitchFamily="18" charset="0"/>
              </a:rPr>
              <a:t> </a:t>
            </a:r>
            <a:r>
              <a:rPr lang="es-ES" sz="2400" b="1" dirty="0" smtClean="0">
                <a:solidFill>
                  <a:srgbClr val="FFFF00"/>
                </a:solidFill>
                <a:latin typeface="Tahoma" pitchFamily="34" charset="0"/>
                <a:cs typeface="Times New Roman" pitchFamily="18" charset="0"/>
              </a:rPr>
              <a:t>Primer trimestre de embarazo </a:t>
            </a:r>
            <a:r>
              <a:rPr lang="es-ES" sz="2400" b="1" dirty="0" smtClean="0">
                <a:solidFill>
                  <a:srgbClr val="FF0000"/>
                </a:solidFill>
                <a:latin typeface="Tahoma" pitchFamily="34" charset="0"/>
                <a:cs typeface="Times New Roman" pitchFamily="18" charset="0"/>
              </a:rPr>
              <a:t>Primer control prenatal</a:t>
            </a:r>
            <a:endParaRPr lang="es-ES" b="1" dirty="0" smtClean="0">
              <a:solidFill>
                <a:srgbClr val="FF0000"/>
              </a:solidFill>
              <a:latin typeface="Tahoma" pitchFamily="34" charset="0"/>
              <a:cs typeface="Times New Roman" pitchFamily="18" charset="0"/>
            </a:endParaRPr>
          </a:p>
        </p:txBody>
      </p:sp>
      <p:pic>
        <p:nvPicPr>
          <p:cNvPr id="23556" name="Picture 4" descr="MujerEmbarazada"/>
          <p:cNvPicPr>
            <a:picLocks noGrp="1" noChangeAspect="1" noChangeArrowheads="1"/>
          </p:cNvPicPr>
          <p:nvPr>
            <p:ph type="body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486400" y="1844675"/>
            <a:ext cx="3200400" cy="4403725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640" y="188913"/>
            <a:ext cx="7561535" cy="936625"/>
          </a:xfrm>
          <a:noFill/>
        </p:spPr>
        <p:txBody>
          <a:bodyPr/>
          <a:lstStyle/>
          <a:p>
            <a:r>
              <a:rPr lang="es-ES" sz="3200" b="1" dirty="0" smtClean="0">
                <a:solidFill>
                  <a:schemeClr val="bg1"/>
                </a:solidFill>
                <a:effectLst/>
                <a:latin typeface="Tahoma" pitchFamily="34" charset="0"/>
                <a:cs typeface="Times New Roman" pitchFamily="18" charset="0"/>
              </a:rPr>
              <a:t>Asesoría para VIH </a:t>
            </a:r>
            <a:endParaRPr lang="es-ES" sz="3200" b="1" dirty="0" smtClean="0">
              <a:solidFill>
                <a:schemeClr val="bg1"/>
              </a:solidFill>
              <a:effectLst/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340768"/>
            <a:ext cx="8229600" cy="5256212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es-ES" sz="2400" b="1" dirty="0" smtClean="0">
                <a:solidFill>
                  <a:srgbClr val="FF0000"/>
                </a:solidFill>
                <a:latin typeface="Tahoma" pitchFamily="34" charset="0"/>
                <a:cs typeface="Times New Roman" pitchFamily="18" charset="0"/>
              </a:rPr>
              <a:t>La información que se  suministre es fundamental para las decisiones  debe ser: </a:t>
            </a:r>
          </a:p>
          <a:p>
            <a:pPr algn="ctr">
              <a:lnSpc>
                <a:spcPct val="90000"/>
              </a:lnSpc>
              <a:buFontTx/>
              <a:buNone/>
            </a:pPr>
            <a:endParaRPr lang="es-ES" sz="2400" b="1" dirty="0" smtClean="0">
              <a:solidFill>
                <a:schemeClr val="bg1"/>
              </a:solidFill>
              <a:latin typeface="Tahoma" pitchFamily="34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s-ES" sz="2400" b="1" dirty="0" smtClean="0">
                <a:solidFill>
                  <a:schemeClr val="bg1"/>
                </a:solidFill>
                <a:latin typeface="Tahoma" pitchFamily="34" charset="0"/>
                <a:cs typeface="Times New Roman" pitchFamily="18" charset="0"/>
              </a:rPr>
              <a:t>Clara</a:t>
            </a:r>
          </a:p>
          <a:p>
            <a:pPr>
              <a:lnSpc>
                <a:spcPct val="90000"/>
              </a:lnSpc>
            </a:pPr>
            <a:r>
              <a:rPr lang="es-ES" sz="2400" b="1" dirty="0" smtClean="0">
                <a:solidFill>
                  <a:schemeClr val="bg1"/>
                </a:solidFill>
                <a:latin typeface="Tahoma" pitchFamily="34" charset="0"/>
                <a:cs typeface="Times New Roman" pitchFamily="18" charset="0"/>
              </a:rPr>
              <a:t>Veraz</a:t>
            </a:r>
          </a:p>
          <a:p>
            <a:pPr>
              <a:lnSpc>
                <a:spcPct val="90000"/>
              </a:lnSpc>
            </a:pPr>
            <a:r>
              <a:rPr lang="es-ES" sz="2400" b="1" dirty="0" smtClean="0">
                <a:solidFill>
                  <a:schemeClr val="bg1"/>
                </a:solidFill>
                <a:latin typeface="Tahoma" pitchFamily="34" charset="0"/>
                <a:cs typeface="Times New Roman" pitchFamily="18" charset="0"/>
              </a:rPr>
              <a:t>Suficiente</a:t>
            </a:r>
          </a:p>
          <a:p>
            <a:pPr>
              <a:lnSpc>
                <a:spcPct val="90000"/>
              </a:lnSpc>
            </a:pPr>
            <a:r>
              <a:rPr lang="es-ES" sz="2400" b="1" dirty="0" smtClean="0">
                <a:solidFill>
                  <a:schemeClr val="bg1"/>
                </a:solidFill>
                <a:latin typeface="Tahoma" pitchFamily="34" charset="0"/>
                <a:cs typeface="Times New Roman" pitchFamily="18" charset="0"/>
              </a:rPr>
              <a:t>Objetiva</a:t>
            </a:r>
          </a:p>
          <a:p>
            <a:pPr>
              <a:lnSpc>
                <a:spcPct val="90000"/>
              </a:lnSpc>
            </a:pPr>
            <a:r>
              <a:rPr lang="es-ES" sz="2400" b="1" dirty="0" smtClean="0">
                <a:solidFill>
                  <a:schemeClr val="bg1"/>
                </a:solidFill>
                <a:latin typeface="Tahoma" pitchFamily="34" charset="0"/>
                <a:cs typeface="Times New Roman" pitchFamily="18" charset="0"/>
              </a:rPr>
              <a:t>Evitar cualquier clase de presión: </a:t>
            </a:r>
            <a:r>
              <a:rPr lang="es-ES" sz="2400" b="1" dirty="0" smtClean="0">
                <a:solidFill>
                  <a:srgbClr val="FF0000"/>
                </a:solidFill>
                <a:latin typeface="Tahoma" pitchFamily="34" charset="0"/>
                <a:cs typeface="Times New Roman" pitchFamily="18" charset="0"/>
              </a:rPr>
              <a:t>manipulación, seducción o coacción</a:t>
            </a:r>
          </a:p>
          <a:p>
            <a:pPr>
              <a:lnSpc>
                <a:spcPct val="90000"/>
              </a:lnSpc>
            </a:pPr>
            <a:endParaRPr lang="es-ES" sz="2400" b="1" dirty="0" smtClean="0">
              <a:solidFill>
                <a:srgbClr val="FF0000"/>
              </a:solidFill>
              <a:latin typeface="Tahoma" pitchFamily="34" charset="0"/>
              <a:cs typeface="Times New Roman" pitchFamily="18" charset="0"/>
            </a:endParaRPr>
          </a:p>
          <a:p>
            <a:pPr algn="ctr">
              <a:lnSpc>
                <a:spcPct val="90000"/>
              </a:lnSpc>
              <a:buFontTx/>
              <a:buNone/>
            </a:pPr>
            <a:r>
              <a:rPr lang="es-ES" sz="2400" b="1" dirty="0" smtClean="0">
                <a:solidFill>
                  <a:srgbClr val="FFFF00"/>
                </a:solidFill>
                <a:latin typeface="Tahoma" pitchFamily="34" charset="0"/>
                <a:cs typeface="Times New Roman" pitchFamily="18" charset="0"/>
              </a:rPr>
              <a:t>Dialogo confidencial entre el </a:t>
            </a:r>
            <a:r>
              <a:rPr lang="es-ES" sz="2400" b="1" dirty="0" err="1" smtClean="0">
                <a:solidFill>
                  <a:srgbClr val="FFFF00"/>
                </a:solidFill>
                <a:latin typeface="Tahoma" pitchFamily="34" charset="0"/>
                <a:cs typeface="Times New Roman" pitchFamily="18" charset="0"/>
              </a:rPr>
              <a:t>pte</a:t>
            </a:r>
            <a:r>
              <a:rPr lang="es-ES" sz="2400" b="1" dirty="0" smtClean="0">
                <a:solidFill>
                  <a:srgbClr val="FFFF00"/>
                </a:solidFill>
                <a:latin typeface="Tahoma" pitchFamily="34" charset="0"/>
                <a:cs typeface="Times New Roman" pitchFamily="18" charset="0"/>
              </a:rPr>
              <a:t> y el profesional  de la salud Ventajas y Desventajas asociadas a realizarse la prueba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476250"/>
            <a:ext cx="7702054" cy="504825"/>
          </a:xfrm>
          <a:noFill/>
        </p:spPr>
        <p:txBody>
          <a:bodyPr/>
          <a:lstStyle/>
          <a:p>
            <a:r>
              <a:rPr lang="es-ES" sz="3600" b="1" dirty="0" smtClean="0">
                <a:solidFill>
                  <a:srgbClr val="FFFF00"/>
                </a:solidFill>
                <a:effectLst/>
                <a:latin typeface="Tahoma" pitchFamily="34" charset="0"/>
                <a:cs typeface="Times New Roman" pitchFamily="18" charset="0"/>
              </a:rPr>
              <a:t>Detección de la Gestante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00213"/>
            <a:ext cx="8305800" cy="4608512"/>
          </a:xfrm>
        </p:spPr>
        <p:txBody>
          <a:bodyPr/>
          <a:lstStyle/>
          <a:p>
            <a:pPr algn="just">
              <a:lnSpc>
                <a:spcPct val="80000"/>
              </a:lnSpc>
              <a:buFontTx/>
              <a:buNone/>
              <a:defRPr/>
            </a:pPr>
            <a:r>
              <a:rPr lang="es-MX" sz="2400" b="1" dirty="0" smtClean="0">
                <a:solidFill>
                  <a:schemeClr val="bg1"/>
                </a:solidFill>
                <a:latin typeface="Tahoma" pitchFamily="34" charset="0"/>
                <a:cs typeface="Arial" charset="0"/>
              </a:rPr>
              <a:t>Aquella</a:t>
            </a:r>
            <a:r>
              <a:rPr lang="es-MX" sz="2400" b="1" dirty="0" smtClean="0">
                <a:latin typeface="Tahoma" pitchFamily="34" charset="0"/>
                <a:cs typeface="Arial" charset="0"/>
              </a:rPr>
              <a:t>s </a:t>
            </a:r>
            <a:r>
              <a:rPr lang="es-MX" sz="2800" b="1" dirty="0" smtClean="0">
                <a:solidFill>
                  <a:srgbClr val="FF0000"/>
                </a:solidFill>
                <a:latin typeface="Tahoma" pitchFamily="34" charset="0"/>
                <a:cs typeface="Arial" charset="0"/>
              </a:rPr>
              <a:t>Que Acepten</a:t>
            </a:r>
            <a:r>
              <a:rPr lang="es-MX" sz="2400" b="1" dirty="0" smtClean="0">
                <a:solidFill>
                  <a:srgbClr val="FF0000"/>
                </a:solidFill>
                <a:latin typeface="Tahoma" pitchFamily="34" charset="0"/>
                <a:cs typeface="Arial" charset="0"/>
              </a:rPr>
              <a:t> </a:t>
            </a:r>
            <a:r>
              <a:rPr lang="es-MX" sz="2400" b="1" dirty="0" smtClean="0">
                <a:solidFill>
                  <a:schemeClr val="bg1"/>
                </a:solidFill>
                <a:latin typeface="Tahoma" pitchFamily="34" charset="0"/>
                <a:cs typeface="Arial" charset="0"/>
              </a:rPr>
              <a:t>realizarse la prueba, deben firmar el </a:t>
            </a:r>
            <a:r>
              <a:rPr lang="es-MX" sz="2400" b="1" dirty="0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cs typeface="Arial" charset="0"/>
              </a:rPr>
              <a:t>consentimiento informado</a:t>
            </a:r>
          </a:p>
          <a:p>
            <a:pPr algn="just">
              <a:lnSpc>
                <a:spcPct val="80000"/>
              </a:lnSpc>
              <a:defRPr/>
            </a:pPr>
            <a:endParaRPr lang="es-MX" sz="2400" b="1" dirty="0" smtClean="0">
              <a:solidFill>
                <a:schemeClr val="bg1"/>
              </a:solidFill>
              <a:latin typeface="Tahoma" pitchFamily="34" charset="0"/>
              <a:cs typeface="Arial" charset="0"/>
            </a:endParaRPr>
          </a:p>
          <a:p>
            <a:pPr algn="ctr">
              <a:lnSpc>
                <a:spcPct val="80000"/>
              </a:lnSpc>
              <a:buFontTx/>
              <a:buNone/>
              <a:defRPr/>
            </a:pPr>
            <a:r>
              <a:rPr lang="es-MX" sz="2400" b="1" dirty="0" smtClean="0">
                <a:solidFill>
                  <a:schemeClr val="bg1"/>
                </a:solidFill>
                <a:latin typeface="Tahoma" pitchFamily="34" charset="0"/>
                <a:cs typeface="Arial" charset="0"/>
              </a:rPr>
              <a:t>Aquellas que </a:t>
            </a:r>
            <a:r>
              <a:rPr lang="es-MX" sz="2800" b="1" dirty="0" smtClean="0">
                <a:solidFill>
                  <a:srgbClr val="FF0000"/>
                </a:solidFill>
                <a:latin typeface="Tahoma" pitchFamily="34" charset="0"/>
                <a:cs typeface="Arial" charset="0"/>
              </a:rPr>
              <a:t>No Acepten</a:t>
            </a:r>
            <a:r>
              <a:rPr lang="es-MX" sz="2400" b="1" dirty="0" smtClean="0">
                <a:solidFill>
                  <a:srgbClr val="FF0000"/>
                </a:solidFill>
                <a:latin typeface="Tahoma" pitchFamily="34" charset="0"/>
                <a:cs typeface="Arial" charset="0"/>
              </a:rPr>
              <a:t> </a:t>
            </a:r>
            <a:r>
              <a:rPr lang="es-MX" sz="2400" b="1" dirty="0" smtClean="0">
                <a:solidFill>
                  <a:schemeClr val="bg1"/>
                </a:solidFill>
                <a:latin typeface="Tahoma" pitchFamily="34" charset="0"/>
                <a:cs typeface="Arial" charset="0"/>
              </a:rPr>
              <a:t>deben firmar el documento de </a:t>
            </a:r>
            <a:r>
              <a:rPr lang="es-MX" sz="2400" b="1" dirty="0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cs typeface="Arial" charset="0"/>
              </a:rPr>
              <a:t>No aceptación</a:t>
            </a:r>
            <a:r>
              <a:rPr lang="es-MX" sz="2400" b="1" dirty="0" smtClean="0">
                <a:solidFill>
                  <a:srgbClr val="000000"/>
                </a:solidFill>
                <a:latin typeface="Tahoma" pitchFamily="34" charset="0"/>
                <a:cs typeface="Arial" charset="0"/>
              </a:rPr>
              <a:t> </a:t>
            </a:r>
          </a:p>
          <a:p>
            <a:pPr algn="just">
              <a:lnSpc>
                <a:spcPct val="80000"/>
              </a:lnSpc>
              <a:defRPr/>
            </a:pPr>
            <a:endParaRPr lang="es-MX" sz="2400" b="1" dirty="0" smtClean="0">
              <a:solidFill>
                <a:srgbClr val="000000"/>
              </a:solidFill>
              <a:latin typeface="Tahoma" pitchFamily="34" charset="0"/>
              <a:cs typeface="Arial" charset="0"/>
            </a:endParaRPr>
          </a:p>
          <a:p>
            <a:pPr algn="ctr">
              <a:lnSpc>
                <a:spcPct val="80000"/>
              </a:lnSpc>
              <a:buFontTx/>
              <a:buNone/>
              <a:defRPr/>
            </a:pPr>
            <a:r>
              <a:rPr lang="es-MX" sz="2800" b="1" dirty="0" smtClean="0">
                <a:solidFill>
                  <a:srgbClr val="FF0000"/>
                </a:solidFill>
                <a:latin typeface="Tahoma" pitchFamily="34" charset="0"/>
                <a:cs typeface="Arial" charset="0"/>
              </a:rPr>
              <a:t>El 100%</a:t>
            </a:r>
            <a:r>
              <a:rPr lang="es-MX" sz="2400" b="1" dirty="0" smtClean="0">
                <a:solidFill>
                  <a:srgbClr val="000000"/>
                </a:solidFill>
                <a:latin typeface="Tahoma" pitchFamily="34" charset="0"/>
                <a:cs typeface="Arial" charset="0"/>
              </a:rPr>
              <a:t> </a:t>
            </a:r>
            <a:r>
              <a:rPr lang="es-MX" sz="2400" b="1" dirty="0" smtClean="0">
                <a:solidFill>
                  <a:schemeClr val="bg1"/>
                </a:solidFill>
                <a:latin typeface="Tahoma" pitchFamily="34" charset="0"/>
                <a:cs typeface="Arial" charset="0"/>
              </a:rPr>
              <a:t>debe tener documentación escrita </a:t>
            </a:r>
            <a:r>
              <a:rPr lang="es-MX" sz="2400" b="1" dirty="0" smtClean="0">
                <a:solidFill>
                  <a:srgbClr val="000000"/>
                </a:solidFill>
                <a:latin typeface="Tahoma" pitchFamily="34" charset="0"/>
                <a:cs typeface="Arial" charset="0"/>
              </a:rPr>
              <a:t>en la </a:t>
            </a:r>
            <a:r>
              <a:rPr lang="es-MX" sz="2800" b="1" dirty="0" smtClean="0">
                <a:solidFill>
                  <a:srgbClr val="FF0000"/>
                </a:solidFill>
                <a:latin typeface="Tahoma" pitchFamily="34" charset="0"/>
                <a:cs typeface="Arial" charset="0"/>
              </a:rPr>
              <a:t>HISTORIA CLINICA</a:t>
            </a:r>
          </a:p>
          <a:p>
            <a:pPr algn="just">
              <a:lnSpc>
                <a:spcPct val="80000"/>
              </a:lnSpc>
              <a:buFontTx/>
              <a:buNone/>
              <a:defRPr/>
            </a:pPr>
            <a:r>
              <a:rPr lang="es-MX" sz="2400" b="1" dirty="0" smtClean="0">
                <a:solidFill>
                  <a:srgbClr val="000000"/>
                </a:solidFill>
                <a:latin typeface="Tahoma" pitchFamily="34" charset="0"/>
                <a:cs typeface="Arial" charset="0"/>
              </a:rPr>
              <a:t>  </a:t>
            </a:r>
          </a:p>
          <a:p>
            <a:pPr algn="ctr">
              <a:lnSpc>
                <a:spcPct val="80000"/>
              </a:lnSpc>
              <a:defRPr/>
            </a:pPr>
            <a:r>
              <a:rPr lang="es-MX" sz="2400" b="1" dirty="0" smtClean="0">
                <a:solidFill>
                  <a:schemeClr val="bg1"/>
                </a:solidFill>
                <a:latin typeface="Tahoma" pitchFamily="34" charset="0"/>
                <a:cs typeface="Arial" charset="0"/>
              </a:rPr>
              <a:t>Proceso de Asesoría</a:t>
            </a:r>
          </a:p>
          <a:p>
            <a:pPr algn="ctr">
              <a:lnSpc>
                <a:spcPct val="80000"/>
              </a:lnSpc>
              <a:defRPr/>
            </a:pPr>
            <a:r>
              <a:rPr lang="es-MX" sz="2400" b="1" dirty="0" smtClean="0">
                <a:solidFill>
                  <a:schemeClr val="bg1"/>
                </a:solidFill>
                <a:latin typeface="Tahoma" pitchFamily="34" charset="0"/>
                <a:cs typeface="Arial" charset="0"/>
              </a:rPr>
              <a:t>Ofrecimiento de la Prueba</a:t>
            </a:r>
          </a:p>
          <a:p>
            <a:pPr algn="ctr">
              <a:lnSpc>
                <a:spcPct val="80000"/>
              </a:lnSpc>
              <a:defRPr/>
            </a:pPr>
            <a:r>
              <a:rPr lang="es-MX" sz="2400" b="1" dirty="0" smtClean="0">
                <a:solidFill>
                  <a:schemeClr val="bg1"/>
                </a:solidFill>
                <a:latin typeface="Tahoma" pitchFamily="34" charset="0"/>
                <a:cs typeface="Arial" charset="0"/>
              </a:rPr>
              <a:t>Desenlace de dicho Proceso</a:t>
            </a:r>
            <a:endParaRPr lang="es-ES" sz="2400" b="1" dirty="0" smtClean="0">
              <a:solidFill>
                <a:schemeClr val="bg1"/>
              </a:solidFill>
              <a:latin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043608" y="188913"/>
            <a:ext cx="6768752" cy="1008062"/>
          </a:xfrm>
          <a:noFill/>
        </p:spPr>
        <p:txBody>
          <a:bodyPr/>
          <a:lstStyle/>
          <a:p>
            <a:r>
              <a:rPr lang="es-ES" sz="3200" b="1" dirty="0" smtClean="0">
                <a:solidFill>
                  <a:schemeClr val="bg1"/>
                </a:solidFill>
                <a:effectLst/>
                <a:latin typeface="Tahoma" pitchFamily="34" charset="0"/>
                <a:cs typeface="Times New Roman" pitchFamily="18" charset="0"/>
              </a:rPr>
              <a:t>Objetivos de la estrategia </a:t>
            </a:r>
          </a:p>
        </p:txBody>
      </p:sp>
      <p:sp useBgFill="1"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557338"/>
            <a:ext cx="4092575" cy="4575175"/>
          </a:xfrm>
        </p:spPr>
        <p:txBody>
          <a:bodyPr/>
          <a:lstStyle/>
          <a:p>
            <a:pPr algn="ctr">
              <a:lnSpc>
                <a:spcPct val="90000"/>
              </a:lnSpc>
              <a:buNone/>
            </a:pPr>
            <a:r>
              <a:rPr lang="es-ES" sz="2400" b="1" dirty="0" smtClean="0">
                <a:solidFill>
                  <a:schemeClr val="bg1"/>
                </a:solidFill>
                <a:latin typeface="Tahoma" pitchFamily="34" charset="0"/>
              </a:rPr>
              <a:t>Evitar que la mujer llegue </a:t>
            </a:r>
            <a:r>
              <a:rPr lang="es-ES" sz="2400" b="1" dirty="0" smtClean="0">
                <a:solidFill>
                  <a:srgbClr val="FF0000"/>
                </a:solidFill>
                <a:latin typeface="Tahoma" pitchFamily="34" charset="0"/>
              </a:rPr>
              <a:t>al parto</a:t>
            </a:r>
            <a:r>
              <a:rPr lang="es-ES" sz="2400" b="1" dirty="0" smtClean="0">
                <a:latin typeface="Tahoma" pitchFamily="34" charset="0"/>
              </a:rPr>
              <a:t> </a:t>
            </a:r>
            <a:r>
              <a:rPr lang="es-ES" sz="2400" b="1" dirty="0" smtClean="0">
                <a:solidFill>
                  <a:srgbClr val="FF0000"/>
                </a:solidFill>
                <a:latin typeface="Tahoma" pitchFamily="34" charset="0"/>
              </a:rPr>
              <a:t>sin</a:t>
            </a:r>
            <a:r>
              <a:rPr lang="es-ES" sz="2400" b="1" dirty="0" smtClean="0">
                <a:latin typeface="Tahoma" pitchFamily="34" charset="0"/>
              </a:rPr>
              <a:t> </a:t>
            </a:r>
            <a:r>
              <a:rPr lang="es-ES" sz="2400" b="1" dirty="0" smtClean="0">
                <a:solidFill>
                  <a:schemeClr val="bg1"/>
                </a:solidFill>
                <a:latin typeface="Tahoma" pitchFamily="34" charset="0"/>
              </a:rPr>
              <a:t>conocer su </a:t>
            </a:r>
            <a:r>
              <a:rPr lang="es-ES" sz="2400" b="1" dirty="0" smtClean="0">
                <a:solidFill>
                  <a:srgbClr val="FF0000"/>
                </a:solidFill>
                <a:latin typeface="Tahoma" pitchFamily="34" charset="0"/>
              </a:rPr>
              <a:t>condici</a:t>
            </a:r>
            <a:r>
              <a:rPr lang="es-ES" sz="2400" b="1" dirty="0" smtClean="0">
                <a:solidFill>
                  <a:srgbClr val="FF0000"/>
                </a:solidFill>
              </a:rPr>
              <a:t>ó</a:t>
            </a:r>
            <a:r>
              <a:rPr lang="es-ES" sz="2400" b="1" dirty="0" smtClean="0">
                <a:solidFill>
                  <a:srgbClr val="FF0000"/>
                </a:solidFill>
                <a:latin typeface="Tahoma" pitchFamily="34" charset="0"/>
              </a:rPr>
              <a:t>n de infectada por el VIH</a:t>
            </a:r>
          </a:p>
          <a:p>
            <a:pPr algn="ctr">
              <a:lnSpc>
                <a:spcPct val="90000"/>
              </a:lnSpc>
              <a:buFontTx/>
              <a:buNone/>
            </a:pPr>
            <a:endParaRPr lang="es-ES" sz="2400" b="1" dirty="0" smtClean="0">
              <a:solidFill>
                <a:schemeClr val="bg1"/>
              </a:solidFill>
              <a:latin typeface="Tahoma" pitchFamily="34" charset="0"/>
            </a:endParaRPr>
          </a:p>
          <a:p>
            <a:pPr algn="ctr">
              <a:lnSpc>
                <a:spcPct val="90000"/>
              </a:lnSpc>
              <a:buFontTx/>
              <a:buNone/>
            </a:pPr>
            <a:endParaRPr lang="es-ES" sz="2400" b="1" dirty="0" smtClean="0">
              <a:solidFill>
                <a:schemeClr val="bg1"/>
              </a:solidFill>
              <a:latin typeface="Tahoma" pitchFamily="34" charset="0"/>
            </a:endParaRPr>
          </a:p>
          <a:p>
            <a:pPr algn="ctr">
              <a:lnSpc>
                <a:spcPct val="90000"/>
              </a:lnSpc>
              <a:buNone/>
            </a:pPr>
            <a:r>
              <a:rPr lang="es-ES" sz="2400" b="1" dirty="0" smtClean="0">
                <a:solidFill>
                  <a:schemeClr val="bg1"/>
                </a:solidFill>
                <a:latin typeface="Tahoma" pitchFamily="34" charset="0"/>
              </a:rPr>
              <a:t>En caso de embarazo y VIH ofrecer: </a:t>
            </a:r>
          </a:p>
          <a:p>
            <a:pPr algn="ctr">
              <a:lnSpc>
                <a:spcPct val="90000"/>
              </a:lnSpc>
              <a:buFontTx/>
              <a:buNone/>
            </a:pPr>
            <a:endParaRPr lang="es-ES" sz="2400" b="1" dirty="0" smtClean="0">
              <a:latin typeface="Tahoma" pitchFamily="34" charset="0"/>
            </a:endParaRPr>
          </a:p>
          <a:p>
            <a:pPr algn="ctr">
              <a:lnSpc>
                <a:spcPct val="90000"/>
              </a:lnSpc>
              <a:buFontTx/>
              <a:buNone/>
            </a:pPr>
            <a:r>
              <a:rPr lang="es-ES" sz="2400" b="1" dirty="0" smtClean="0">
                <a:solidFill>
                  <a:srgbClr val="FF0000"/>
                </a:solidFill>
                <a:latin typeface="Tahoma" pitchFamily="34" charset="0"/>
              </a:rPr>
              <a:t>ASESOR</a:t>
            </a:r>
            <a:r>
              <a:rPr lang="es-ES" sz="2400" b="1" dirty="0" smtClean="0">
                <a:solidFill>
                  <a:srgbClr val="FF0000"/>
                </a:solidFill>
              </a:rPr>
              <a:t>Í</a:t>
            </a:r>
            <a:r>
              <a:rPr lang="es-ES" sz="2400" b="1" dirty="0" smtClean="0">
                <a:solidFill>
                  <a:srgbClr val="FF0000"/>
                </a:solidFill>
                <a:latin typeface="Tahoma" pitchFamily="34" charset="0"/>
              </a:rPr>
              <a:t>A</a:t>
            </a:r>
            <a:r>
              <a:rPr lang="es-ES" sz="2400" b="1" dirty="0" smtClean="0">
                <a:latin typeface="Tahoma" pitchFamily="34" charset="0"/>
              </a:rPr>
              <a:t> </a:t>
            </a:r>
            <a:r>
              <a:rPr lang="es-ES" sz="2400" b="1" dirty="0" smtClean="0">
                <a:solidFill>
                  <a:schemeClr val="bg1"/>
                </a:solidFill>
                <a:latin typeface="Tahoma" pitchFamily="34" charset="0"/>
              </a:rPr>
              <a:t>y</a:t>
            </a:r>
            <a:r>
              <a:rPr lang="es-ES" sz="2400" b="1" dirty="0" smtClean="0">
                <a:latin typeface="Tahoma" pitchFamily="34" charset="0"/>
              </a:rPr>
              <a:t> </a:t>
            </a:r>
            <a:r>
              <a:rPr lang="es-ES" sz="2400" b="1" dirty="0" smtClean="0">
                <a:solidFill>
                  <a:srgbClr val="FF0000"/>
                </a:solidFill>
                <a:latin typeface="Tahoma" pitchFamily="34" charset="0"/>
              </a:rPr>
              <a:t>TAR</a:t>
            </a:r>
            <a:r>
              <a:rPr lang="es-ES" sz="2400" b="1" dirty="0" smtClean="0">
                <a:latin typeface="Tahoma" pitchFamily="34" charset="0"/>
              </a:rPr>
              <a:t>  </a:t>
            </a:r>
            <a:r>
              <a:rPr lang="es-ES" sz="2400" b="1" dirty="0" smtClean="0">
                <a:solidFill>
                  <a:schemeClr val="bg1"/>
                </a:solidFill>
                <a:latin typeface="Tahoma" pitchFamily="34" charset="0"/>
              </a:rPr>
              <a:t>de acuerdo a la situaci</a:t>
            </a:r>
            <a:r>
              <a:rPr lang="es-ES" sz="2400" b="1" dirty="0" smtClean="0">
                <a:solidFill>
                  <a:schemeClr val="bg1"/>
                </a:solidFill>
              </a:rPr>
              <a:t>ó</a:t>
            </a:r>
            <a:r>
              <a:rPr lang="es-ES" sz="2400" b="1" dirty="0" smtClean="0">
                <a:solidFill>
                  <a:schemeClr val="bg1"/>
                </a:solidFill>
                <a:latin typeface="Tahoma" pitchFamily="34" charset="0"/>
              </a:rPr>
              <a:t>n de la paciente</a:t>
            </a:r>
          </a:p>
          <a:p>
            <a:pPr algn="ctr">
              <a:lnSpc>
                <a:spcPct val="90000"/>
              </a:lnSpc>
              <a:buFontTx/>
              <a:buNone/>
            </a:pPr>
            <a:endParaRPr lang="es-ES" sz="2400" b="1" dirty="0" smtClean="0">
              <a:solidFill>
                <a:srgbClr val="000066"/>
              </a:solidFill>
              <a:latin typeface="Tahoma" pitchFamily="34" charset="0"/>
              <a:cs typeface="Arial" charset="0"/>
            </a:endParaRPr>
          </a:p>
        </p:txBody>
      </p:sp>
      <p:pic>
        <p:nvPicPr>
          <p:cNvPr id="5124" name="Picture 4" descr="20080516psaemb_2_Ies_LCO.jpg"/>
          <p:cNvPicPr>
            <a:picLocks noGrp="1" noChangeAspect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0" y="1643063"/>
            <a:ext cx="4357688" cy="49101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3924300" y="333375"/>
            <a:ext cx="5219700" cy="596900"/>
          </a:xfrm>
        </p:spPr>
        <p:txBody>
          <a:bodyPr/>
          <a:lstStyle/>
          <a:p>
            <a:r>
              <a:rPr lang="es-ES_tradnl" sz="3600" b="1" smtClean="0">
                <a:solidFill>
                  <a:srgbClr val="FFFF00"/>
                </a:solidFill>
                <a:effectLst/>
                <a:latin typeface="Tahoma" pitchFamily="34" charset="0"/>
                <a:cs typeface="Tahoma" pitchFamily="34" charset="0"/>
              </a:rPr>
              <a:t>Consentimiento informado</a:t>
            </a:r>
            <a:endParaRPr lang="es-ES" sz="3600" b="1" smtClean="0">
              <a:solidFill>
                <a:srgbClr val="FFFF00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63888" y="1628800"/>
            <a:ext cx="5328592" cy="4954588"/>
          </a:xfrm>
        </p:spPr>
        <p:txBody>
          <a:bodyPr/>
          <a:lstStyle/>
          <a:p>
            <a:pPr>
              <a:defRPr/>
            </a:pPr>
            <a:r>
              <a:rPr lang="es-ES_tradnl" sz="28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Manifestación</a:t>
            </a:r>
            <a:r>
              <a:rPr lang="es-ES_tradnl" sz="2800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s-ES_tradnl" sz="28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libre y voluntaria,</a:t>
            </a:r>
            <a:r>
              <a:rPr lang="es-ES_tradnl" sz="2800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s-ES_tradnl" sz="28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que da una person</a:t>
            </a:r>
            <a:r>
              <a:rPr lang="es-ES_tradnl" sz="2800" b="1" dirty="0" smtClean="0">
                <a:latin typeface="Tahoma" pitchFamily="34" charset="0"/>
                <a:cs typeface="Tahoma" pitchFamily="34" charset="0"/>
              </a:rPr>
              <a:t>a </a:t>
            </a:r>
            <a:r>
              <a:rPr lang="es-ES_tradnl" sz="28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por escrito </a:t>
            </a:r>
            <a:r>
              <a:rPr lang="es-ES_tradnl" sz="28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luego de la consejería </a:t>
            </a:r>
            <a:r>
              <a:rPr lang="es-ES_tradnl" sz="2800" b="1" dirty="0" err="1" smtClean="0">
                <a:solidFill>
                  <a:srgbClr val="008000"/>
                </a:solidFill>
                <a:latin typeface="Tahoma" pitchFamily="34" charset="0"/>
                <a:cs typeface="Tahoma" pitchFamily="34" charset="0"/>
              </a:rPr>
              <a:t>preprueba</a:t>
            </a:r>
            <a:r>
              <a:rPr lang="es-ES_tradnl" sz="2800" b="1" dirty="0" smtClean="0">
                <a:solidFill>
                  <a:srgbClr val="008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s-ES_tradnl" sz="28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con el fin de realizarle el examen </a:t>
            </a:r>
            <a:r>
              <a:rPr lang="es-ES_tradnl" sz="2800" b="1" dirty="0" err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Dx</a:t>
            </a:r>
            <a:r>
              <a:rPr lang="es-ES_tradnl" sz="28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de laboratorio para detectar la infección por VIH, el cual deberá </a:t>
            </a:r>
            <a:r>
              <a:rPr lang="es-ES_tradnl" sz="28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consignarse en la historia clínica</a:t>
            </a:r>
            <a:r>
              <a:rPr lang="es-ES_tradnl" sz="2800" dirty="0" smtClean="0">
                <a:solidFill>
                  <a:srgbClr val="FF0000"/>
                </a:solidFill>
              </a:rPr>
              <a:t>.</a:t>
            </a:r>
            <a:endParaRPr lang="es-ES" sz="2800" dirty="0" smtClean="0">
              <a:solidFill>
                <a:srgbClr val="FF0000"/>
              </a:solidFill>
            </a:endParaRPr>
          </a:p>
        </p:txBody>
      </p:sp>
      <p:pic>
        <p:nvPicPr>
          <p:cNvPr id="5" name="Picture 4" descr="MujerEmbarazad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95536" y="1412776"/>
            <a:ext cx="3200400" cy="44037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55576" y="548680"/>
            <a:ext cx="7774632" cy="647353"/>
          </a:xfrm>
        </p:spPr>
        <p:txBody>
          <a:bodyPr/>
          <a:lstStyle/>
          <a:p>
            <a:pPr>
              <a:defRPr/>
            </a:pPr>
            <a:r>
              <a:rPr lang="es-CO" sz="3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Asesoría  postprueba: </a:t>
            </a:r>
            <a:endParaRPr lang="es-CO" sz="36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9699" name="2 Marcador de contenido"/>
          <p:cNvSpPr>
            <a:spLocks noGrp="1"/>
          </p:cNvSpPr>
          <p:nvPr>
            <p:ph idx="1"/>
          </p:nvPr>
        </p:nvSpPr>
        <p:spPr>
          <a:xfrm>
            <a:off x="611188" y="1556792"/>
            <a:ext cx="8134350" cy="4996408"/>
          </a:xfrm>
        </p:spPr>
        <p:txBody>
          <a:bodyPr/>
          <a:lstStyle/>
          <a:p>
            <a:pPr>
              <a:buFontTx/>
              <a:buNone/>
            </a:pPr>
            <a:r>
              <a:rPr lang="es-CO" sz="24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Se entrega el resultado de la prueba de VIH</a:t>
            </a:r>
          </a:p>
          <a:p>
            <a:pPr algn="just">
              <a:buFont typeface="Wingdings" pitchFamily="2" charset="2"/>
              <a:buChar char="§"/>
            </a:pPr>
            <a:r>
              <a:rPr lang="es-CO" sz="2400" b="1" dirty="0" smtClean="0">
                <a:latin typeface="Tahoma" pitchFamily="34" charset="0"/>
                <a:cs typeface="Tahoma" pitchFamily="34" charset="0"/>
              </a:rPr>
              <a:t>Se brinda apoyo sicosocial a la persona cuyo </a:t>
            </a:r>
            <a:r>
              <a:rPr lang="es-CO" sz="2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Resultado  es P</a:t>
            </a:r>
            <a:r>
              <a:rPr lang="es-CO" sz="2400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OSITIVO: </a:t>
            </a:r>
            <a:r>
              <a:rPr lang="es-CO" sz="2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Se remite a los servicios de salud para su atención y seguimiento.</a:t>
            </a:r>
          </a:p>
          <a:p>
            <a:pPr algn="just">
              <a:buNone/>
            </a:pPr>
            <a:endParaRPr lang="es-CO" sz="24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pPr algn="just">
              <a:buNone/>
            </a:pPr>
            <a:r>
              <a:rPr lang="es-CO" sz="2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   Resultado </a:t>
            </a:r>
            <a:r>
              <a:rPr lang="es-CO" sz="2400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NEGATIVO: </a:t>
            </a:r>
            <a:r>
              <a:rPr lang="es-CO" sz="2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se refuerzan conductas preventivas para que no se infecte.</a:t>
            </a:r>
          </a:p>
          <a:p>
            <a:pPr>
              <a:buFontTx/>
              <a:buNone/>
            </a:pPr>
            <a:endParaRPr lang="es-CO" sz="24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buFontTx/>
              <a:buNone/>
            </a:pPr>
            <a:r>
              <a:rPr lang="es-CO" sz="2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Si se cree que esta en periodo de </a:t>
            </a:r>
            <a:r>
              <a:rPr lang="es-CO" sz="2400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SEROCONVERSIÓN</a:t>
            </a:r>
            <a:r>
              <a:rPr lang="es-CO" sz="2400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s-CO" sz="2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se le solicita un nuevo examen que la persona debe realizarse dentro de un plazo  de </a:t>
            </a:r>
            <a:r>
              <a:rPr lang="es-CO" sz="24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TRES MESES</a:t>
            </a:r>
            <a:r>
              <a:rPr lang="es-CO" sz="2400" b="1" dirty="0" smtClean="0">
                <a:latin typeface="Tahoma" pitchFamily="34" charset="0"/>
                <a:cs typeface="Tahoma" pitchFamily="34" charset="0"/>
              </a:rPr>
              <a:t> </a:t>
            </a:r>
          </a:p>
          <a:p>
            <a:endParaRPr lang="es-CO" sz="2800" b="1" dirty="0" smtClean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55576" y="260648"/>
            <a:ext cx="7560840" cy="1008112"/>
          </a:xfrm>
          <a:noFill/>
        </p:spPr>
        <p:txBody>
          <a:bodyPr/>
          <a:lstStyle/>
          <a:p>
            <a:r>
              <a:rPr lang="es-ES" sz="2800" b="1" dirty="0" smtClean="0">
                <a:solidFill>
                  <a:schemeClr val="bg1"/>
                </a:solidFill>
                <a:effectLst/>
                <a:latin typeface="Tahoma" pitchFamily="34" charset="0"/>
                <a:cs typeface="Tahoma" pitchFamily="34" charset="0"/>
              </a:rPr>
              <a:t>Decreto 1543/1997 </a:t>
            </a:r>
            <a:r>
              <a:rPr lang="es-ES" sz="2800" b="1" i="1" dirty="0" smtClean="0">
                <a:solidFill>
                  <a:schemeClr val="bg1"/>
                </a:solidFill>
                <a:effectLst/>
                <a:latin typeface="Tahoma" pitchFamily="34" charset="0"/>
                <a:cs typeface="Tahoma" pitchFamily="34" charset="0"/>
              </a:rPr>
              <a:t>Deber de la </a:t>
            </a:r>
            <a:r>
              <a:rPr lang="es-ES" sz="2800" b="1" i="1" dirty="0" smtClean="0">
                <a:solidFill>
                  <a:srgbClr val="FFFF00"/>
                </a:solidFill>
                <a:effectLst/>
                <a:latin typeface="Tahoma" pitchFamily="34" charset="0"/>
                <a:cs typeface="Tahoma" pitchFamily="34" charset="0"/>
              </a:rPr>
              <a:t>confidencialidad</a:t>
            </a:r>
            <a:endParaRPr lang="es-ES" sz="2800" b="1" dirty="0" smtClean="0">
              <a:solidFill>
                <a:srgbClr val="FFFF00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95288" y="1484313"/>
            <a:ext cx="8294687" cy="5113337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es-ES" sz="2800" dirty="0" smtClean="0">
              <a:solidFill>
                <a:srgbClr val="FF0000"/>
              </a:solidFill>
            </a:endParaRPr>
          </a:p>
          <a:p>
            <a:pPr algn="just">
              <a:lnSpc>
                <a:spcPct val="90000"/>
              </a:lnSpc>
              <a:buFontTx/>
              <a:buNone/>
            </a:pPr>
            <a:r>
              <a:rPr lang="es-ES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Articulo 32</a:t>
            </a:r>
            <a:r>
              <a:rPr lang="es-ES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: </a:t>
            </a:r>
            <a:r>
              <a:rPr lang="es-ES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Las personas integrantes del equipo de salud que conozcan o brinden atención en salud a una persona infectada por el Virus VIH, asintomática o sintomática, e</a:t>
            </a:r>
            <a:r>
              <a:rPr lang="es-ES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stán en la obligación de guardar sigilo de la consulta,</a:t>
            </a:r>
            <a:r>
              <a:rPr lang="es-ES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s-ES" b="1" dirty="0" err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Dx</a:t>
            </a:r>
            <a:r>
              <a:rPr lang="es-ES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, evolución de la enfermedad y de toda la información que pertenezca a su intimidad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55576" y="620688"/>
            <a:ext cx="8388424" cy="647725"/>
          </a:xfrm>
          <a:noFill/>
        </p:spPr>
        <p:txBody>
          <a:bodyPr/>
          <a:lstStyle/>
          <a:p>
            <a:r>
              <a:rPr lang="es-ES" sz="2800" b="1" dirty="0" smtClean="0">
                <a:solidFill>
                  <a:schemeClr val="bg1"/>
                </a:solidFill>
                <a:effectLst/>
                <a:latin typeface="Tahoma" pitchFamily="34" charset="0"/>
                <a:cs typeface="Tahoma" pitchFamily="34" charset="0"/>
              </a:rPr>
              <a:t>Decreto 1543/revelación del secreto profesional</a:t>
            </a:r>
            <a:r>
              <a:rPr lang="es-ES" sz="2800" b="1" dirty="0" smtClean="0">
                <a:solidFill>
                  <a:srgbClr val="FFFF00"/>
                </a:solidFill>
                <a:effectLst/>
                <a:latin typeface="Tahoma" pitchFamily="34" charset="0"/>
                <a:cs typeface="Tahoma" pitchFamily="34" charset="0"/>
              </a:rPr>
              <a:t/>
            </a:r>
            <a:br>
              <a:rPr lang="es-ES" sz="2800" b="1" dirty="0" smtClean="0">
                <a:solidFill>
                  <a:srgbClr val="FFFF00"/>
                </a:solidFill>
                <a:effectLst/>
                <a:latin typeface="Tahoma" pitchFamily="34" charset="0"/>
                <a:cs typeface="Tahoma" pitchFamily="34" charset="0"/>
              </a:rPr>
            </a:br>
            <a:endParaRPr lang="es-ES" sz="2800" b="1" dirty="0" smtClean="0">
              <a:solidFill>
                <a:srgbClr val="FFFF00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39750" y="1700213"/>
            <a:ext cx="8223250" cy="4681537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es-ES" sz="2400" b="1" i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Articulo 34: </a:t>
            </a:r>
            <a:r>
              <a:rPr lang="es-ES" sz="2400" b="1" i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Por razones de carácter sanitario, el médico tratante, teniendo en cuenta los consejos que dicta la prudencia, podrá hacer la </a:t>
            </a:r>
            <a:r>
              <a:rPr lang="es-ES" sz="2400" b="1" i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revelación  del secreto profesional a</a:t>
            </a:r>
            <a:r>
              <a:rPr lang="es-ES" sz="24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: </a:t>
            </a:r>
          </a:p>
          <a:p>
            <a:pPr>
              <a:lnSpc>
                <a:spcPct val="90000"/>
              </a:lnSpc>
              <a:buFontTx/>
              <a:buNone/>
            </a:pPr>
            <a:endParaRPr lang="es-ES" sz="28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90000"/>
              </a:lnSpc>
            </a:pPr>
            <a:r>
              <a:rPr lang="es-ES_tradnl" sz="28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La persona infectada en aquello que estrictamente le concierne y convenga.</a:t>
            </a:r>
          </a:p>
          <a:p>
            <a:pPr algn="just">
              <a:lnSpc>
                <a:spcPct val="90000"/>
              </a:lnSpc>
              <a:buFontTx/>
              <a:buNone/>
            </a:pPr>
            <a:endParaRPr lang="es-ES_tradnl" sz="2800" b="1" dirty="0" smtClean="0"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90000"/>
              </a:lnSpc>
            </a:pPr>
            <a:r>
              <a:rPr lang="es-ES_tradnl" sz="2800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Los familiares  de la persona infectada si la revelación es útil al tratamiento.</a:t>
            </a:r>
            <a:endParaRPr lang="es-ES" sz="2800" b="1" dirty="0" smtClean="0"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64163" y="260350"/>
            <a:ext cx="2879725" cy="7207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s-ES" sz="3600" b="1" dirty="0" smtClean="0">
                <a:latin typeface="Comic Sans MS" pitchFamily="66" charset="0"/>
              </a:rPr>
              <a:t>             </a:t>
            </a:r>
            <a:endParaRPr lang="es-ES" sz="3200" b="1" dirty="0" smtClean="0">
              <a:latin typeface="Comic Sans MS" pitchFamily="66" charset="0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95288" y="1484313"/>
            <a:ext cx="8497887" cy="4968875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s-ES" sz="28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es-ES_tradnl" sz="28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Los </a:t>
            </a:r>
            <a:r>
              <a:rPr lang="es-ES_tradnl" sz="28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responsables </a:t>
            </a:r>
            <a:r>
              <a:rPr lang="es-ES_tradnl" sz="28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de las persona infectada cuando se trate de menores de edad o de personas mentalmente incapaces.</a:t>
            </a:r>
          </a:p>
          <a:p>
            <a:pPr>
              <a:lnSpc>
                <a:spcPct val="90000"/>
              </a:lnSpc>
              <a:defRPr/>
            </a:pPr>
            <a:endParaRPr lang="es-ES_tradnl" sz="2800" b="1" dirty="0" smtClean="0">
              <a:latin typeface="Tahoma" pitchFamily="34" charset="0"/>
              <a:cs typeface="Tahoma" pitchFamily="34" charset="0"/>
            </a:endParaRPr>
          </a:p>
          <a:p>
            <a:pPr>
              <a:lnSpc>
                <a:spcPct val="90000"/>
              </a:lnSpc>
              <a:defRPr/>
            </a:pPr>
            <a:r>
              <a:rPr lang="es-ES_tradnl" sz="28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Los interesados por considerar que se encuentran en</a:t>
            </a:r>
            <a:r>
              <a:rPr lang="es-ES_tradnl" sz="2800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s-ES_tradnl" sz="2800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peligro de infección</a:t>
            </a:r>
            <a:r>
              <a:rPr lang="es-ES_tradnl" sz="2800" b="1" dirty="0" smtClean="0">
                <a:latin typeface="Tahoma" pitchFamily="34" charset="0"/>
                <a:cs typeface="Tahoma" pitchFamily="34" charset="0"/>
              </a:rPr>
              <a:t>, al </a:t>
            </a:r>
            <a:r>
              <a:rPr lang="es-ES_tradnl" sz="28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cónyuge, compañero permanente, pareja sexual o su descendencia.</a:t>
            </a:r>
          </a:p>
          <a:p>
            <a:pPr>
              <a:lnSpc>
                <a:spcPct val="90000"/>
              </a:lnSpc>
              <a:defRPr/>
            </a:pPr>
            <a:endParaRPr lang="es-ES_tradnl" sz="2800" b="1" dirty="0" smtClean="0"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90000"/>
              </a:lnSpc>
              <a:defRPr/>
            </a:pPr>
            <a:r>
              <a:rPr lang="es-ES_tradnl" sz="28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Las </a:t>
            </a:r>
            <a:r>
              <a:rPr lang="es-ES_tradnl" sz="2800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autoridades judiciales </a:t>
            </a:r>
            <a:r>
              <a:rPr lang="es-ES_tradnl" sz="28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o de salud competentes en los casos previstos por la ley.</a:t>
            </a:r>
            <a:endParaRPr lang="es-ES" sz="28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604" name="4 Rectángulo"/>
          <p:cNvSpPr>
            <a:spLocks noChangeArrowheads="1"/>
          </p:cNvSpPr>
          <p:nvPr/>
        </p:nvSpPr>
        <p:spPr bwMode="auto">
          <a:xfrm>
            <a:off x="539552" y="260350"/>
            <a:ext cx="860444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ES" sz="28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Decreto 1543/revelación del </a:t>
            </a:r>
            <a:r>
              <a:rPr lang="es-ES" sz="28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secreto profesional</a:t>
            </a:r>
            <a:r>
              <a:rPr lang="es-ES" sz="2800" b="1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es-ES" sz="2800" b="1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</a:br>
            <a:endParaRPr lang="es-CO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43608" y="260350"/>
            <a:ext cx="7632080" cy="9366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s-ES" sz="3600" b="1" dirty="0" smtClean="0">
                <a:latin typeface="Comic Sans MS" pitchFamily="66" charset="0"/>
              </a:rPr>
              <a:t>    </a:t>
            </a:r>
            <a:r>
              <a:rPr lang="es-ES" sz="36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Decreto 1543/1997</a:t>
            </a:r>
            <a:br>
              <a:rPr lang="es-ES" sz="36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s-ES" sz="3600" b="1" dirty="0" smtClean="0">
                <a:latin typeface="Comic Sans MS" pitchFamily="66" charset="0"/>
              </a:rPr>
              <a:t>      </a:t>
            </a:r>
            <a:r>
              <a:rPr lang="es-ES" sz="2700" b="1" dirty="0" smtClean="0">
                <a:solidFill>
                  <a:srgbClr val="FFFF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Deber de no infectar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79388" y="1773238"/>
            <a:ext cx="8659812" cy="4535487"/>
          </a:xfrm>
        </p:spPr>
        <p:txBody>
          <a:bodyPr/>
          <a:lstStyle/>
          <a:p>
            <a:pPr algn="just"/>
            <a:r>
              <a:rPr lang="es-ES" dirty="0" smtClean="0">
                <a:solidFill>
                  <a:srgbClr val="FF0000"/>
                </a:solidFill>
              </a:rPr>
              <a:t> </a:t>
            </a:r>
            <a:r>
              <a:rPr lang="es-ES" b="1" dirty="0" smtClean="0">
                <a:solidFill>
                  <a:srgbClr val="FF0000"/>
                </a:solidFill>
                <a:latin typeface="Comic Sans MS" pitchFamily="66" charset="0"/>
              </a:rPr>
              <a:t>Articulo 41: </a:t>
            </a:r>
            <a:r>
              <a:rPr lang="es-ES" b="1" dirty="0" smtClean="0">
                <a:solidFill>
                  <a:schemeClr val="bg1"/>
                </a:solidFill>
                <a:latin typeface="Comic Sans MS" pitchFamily="66" charset="0"/>
              </a:rPr>
              <a:t>La persona informada de su condición de portadora del VIH </a:t>
            </a:r>
            <a:r>
              <a:rPr lang="es-ES" b="1" dirty="0" smtClean="0">
                <a:solidFill>
                  <a:srgbClr val="FF0000"/>
                </a:solidFill>
                <a:latin typeface="Comic Sans MS" pitchFamily="66" charset="0"/>
              </a:rPr>
              <a:t>deberá abstenerse </a:t>
            </a:r>
            <a:r>
              <a:rPr lang="es-ES" b="1" dirty="0" smtClean="0">
                <a:solidFill>
                  <a:schemeClr val="bg1"/>
                </a:solidFill>
                <a:latin typeface="Comic Sans MS" pitchFamily="66" charset="0"/>
              </a:rPr>
              <a:t>de donar sangre, semen, órganos o en general cualquier componente anatómico, así como de realizar actividades que conlleven riesgo de infectar a otras personas</a:t>
            </a:r>
            <a:r>
              <a:rPr lang="es-ES" b="1" dirty="0" smtClean="0">
                <a:latin typeface="Comic Sans MS" pitchFamily="66" charset="0"/>
              </a:rPr>
              <a:t>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3568" y="0"/>
            <a:ext cx="8460432" cy="1287463"/>
          </a:xfrm>
        </p:spPr>
        <p:txBody>
          <a:bodyPr/>
          <a:lstStyle/>
          <a:p>
            <a:pPr>
              <a:defRPr/>
            </a:pPr>
            <a:r>
              <a:rPr lang="es-ES" sz="4000" b="1" dirty="0" smtClean="0">
                <a:solidFill>
                  <a:schemeClr val="bg1"/>
                </a:solidFill>
                <a:latin typeface="Comic Sans MS" pitchFamily="66" charset="0"/>
              </a:rPr>
              <a:t>  </a:t>
            </a:r>
            <a:r>
              <a:rPr lang="es-ES" sz="3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LEY 1220 de 2008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95288" y="1412875"/>
            <a:ext cx="8424862" cy="4895850"/>
          </a:xfrm>
        </p:spPr>
        <p:txBody>
          <a:bodyPr>
            <a:normAutofit fontScale="92500" lnSpcReduction="10000"/>
          </a:bodyPr>
          <a:lstStyle/>
          <a:p>
            <a:pPr algn="ctr">
              <a:buFontTx/>
              <a:buNone/>
              <a:defRPr/>
            </a:pPr>
            <a:r>
              <a:rPr lang="es-CO" sz="2200" b="1" i="1" dirty="0" smtClean="0">
                <a:solidFill>
                  <a:srgbClr val="FFFF00"/>
                </a:solidFill>
              </a:rPr>
              <a:t>Por la cual se aumentan penas para los delitos contra la salud pública de que trata  el Titulo </a:t>
            </a:r>
            <a:r>
              <a:rPr lang="es-CO" sz="2200" b="1" i="1" dirty="0" err="1" smtClean="0">
                <a:solidFill>
                  <a:srgbClr val="FFFF00"/>
                </a:solidFill>
              </a:rPr>
              <a:t>Xll</a:t>
            </a:r>
            <a:r>
              <a:rPr lang="es-CO" sz="2200" b="1" i="1" dirty="0" smtClean="0">
                <a:solidFill>
                  <a:srgbClr val="FFFF00"/>
                </a:solidFill>
              </a:rPr>
              <a:t>, Capítulo l del Código Penal.</a:t>
            </a:r>
          </a:p>
          <a:p>
            <a:pPr algn="ctr">
              <a:buFontTx/>
              <a:buNone/>
              <a:defRPr/>
            </a:pPr>
            <a:endParaRPr lang="es-CO" sz="1800" b="1" i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Tx/>
              <a:buNone/>
              <a:defRPr/>
            </a:pPr>
            <a:endParaRPr lang="es-CO" sz="18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Tx/>
              <a:buNone/>
              <a:defRPr/>
            </a:pPr>
            <a:r>
              <a:rPr lang="es-CO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Artículo 3º. </a:t>
            </a:r>
            <a:r>
              <a:rPr lang="es-CO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La pena prevista en el Artículo  370, del Código Penal  quedará así:</a:t>
            </a:r>
          </a:p>
          <a:p>
            <a:pPr>
              <a:buFontTx/>
              <a:buNone/>
              <a:defRPr/>
            </a:pPr>
            <a:endParaRPr lang="es-CO" sz="2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Tx/>
              <a:buNone/>
              <a:defRPr/>
            </a:pPr>
            <a:r>
              <a:rPr lang="es-CO" sz="24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Propagación del virus de inmunodeficiencia humana o de la hepatitis B. </a:t>
            </a:r>
            <a:r>
              <a:rPr lang="es-CO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El que después de </a:t>
            </a:r>
            <a:r>
              <a:rPr lang="es-CO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haber sido informado de estar infectado </a:t>
            </a:r>
            <a:r>
              <a:rPr lang="es-CO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por el VIH o de la hepatitis B, realice practicas mediante las cuales pueda contaminar a otra persona, o done sangre, semen, órganos o en general componentes anatómicos, incurrirá en prisión  de seis </a:t>
            </a:r>
            <a:r>
              <a:rPr lang="es-CO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(6) a doce (12) años.</a:t>
            </a:r>
          </a:p>
          <a:p>
            <a:pPr>
              <a:buFontTx/>
              <a:buNone/>
              <a:defRPr/>
            </a:pPr>
            <a:r>
              <a:rPr lang="es-CO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endParaRPr lang="es-ES" sz="24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s-CO" sz="3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Pruebas de </a:t>
            </a:r>
            <a:r>
              <a:rPr lang="es-CO" sz="3200" b="1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tamizaje</a:t>
            </a:r>
            <a:r>
              <a:rPr lang="es-CO" sz="3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s-CO" sz="3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es-CO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pagina 196</a:t>
            </a:r>
            <a:r>
              <a:rPr lang="es-CO" sz="3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es-CO" sz="3200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1520" y="1124744"/>
            <a:ext cx="8568952" cy="5328592"/>
          </a:xfrm>
        </p:spPr>
        <p:txBody>
          <a:bodyPr/>
          <a:lstStyle/>
          <a:p>
            <a:pPr algn="ctr">
              <a:buNone/>
            </a:pPr>
            <a:r>
              <a:rPr lang="es-CO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Son pruebas que muestran una (FDA) </a:t>
            </a:r>
            <a:r>
              <a:rPr lang="es-CO" sz="1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sensibilidad, especificidad cercanas o superiores al 99%, </a:t>
            </a:r>
            <a:r>
              <a:rPr lang="es-CO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pero a pesar de ello la frecuencia de resultados falsos positivos puede ser relevante si se realiza en poblaciones de baja prevalencia. </a:t>
            </a:r>
          </a:p>
          <a:p>
            <a:pPr>
              <a:buNone/>
            </a:pPr>
            <a:endParaRPr lang="es-CO" sz="1600" b="1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es-CO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La prevalencia del VIH en Colombia es menor al 1%. Por lo tanto las pruebas de </a:t>
            </a:r>
            <a:r>
              <a:rPr lang="es-CO" sz="1600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tamizaje</a:t>
            </a:r>
            <a:r>
              <a:rPr lang="es-CO" sz="1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requieren ser repetidas y confirmadas</a:t>
            </a:r>
            <a:r>
              <a:rPr lang="es-CO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lang="es-CO" sz="16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Las pruebas de </a:t>
            </a:r>
            <a:r>
              <a:rPr lang="es-CO" sz="1600" b="1" dirty="0" err="1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tamizaje</a:t>
            </a:r>
            <a:r>
              <a:rPr lang="es-CO" sz="16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incluyen las pruebas serológicas de ELISA y las pruebas rápidas de detección</a:t>
            </a:r>
            <a:r>
              <a:rPr lang="es-CO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</a:p>
          <a:p>
            <a:pPr>
              <a:buNone/>
            </a:pPr>
            <a:endParaRPr lang="es-CO" sz="1600" b="1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buNone/>
            </a:pPr>
            <a:r>
              <a:rPr lang="es-CO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Las pruebas de ELISA requieren una complejidad de laboratorio alta, mientras las pruebas rápidas solamente requieren una complejidad de laboratorio intermedia. </a:t>
            </a:r>
          </a:p>
          <a:p>
            <a:pPr>
              <a:buNone/>
            </a:pPr>
            <a:r>
              <a:rPr lang="es-CO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</a:p>
          <a:p>
            <a:pPr algn="ctr">
              <a:buNone/>
            </a:pPr>
            <a:r>
              <a:rPr lang="es-CO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El uso de las pruebas rápidas  se utilizan no sólo en condiciones en las que el </a:t>
            </a:r>
            <a:r>
              <a:rPr lang="es-CO" sz="1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resultado sea requerido con premura sino también en condiciones en las que la infraestructura de laboratorio sea limitada.</a:t>
            </a:r>
          </a:p>
          <a:p>
            <a:pPr algn="ctr">
              <a:buNone/>
            </a:pPr>
            <a:r>
              <a:rPr lang="es-CO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algn="ctr">
              <a:buNone/>
            </a:pPr>
            <a:r>
              <a:rPr lang="es-CO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Sin embargo, Para evitar una tasa alta de falsos positivos y la realización excesiva de pruebas confirmatorias costosas, </a:t>
            </a:r>
            <a:r>
              <a:rPr lang="es-CO" sz="16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la sensibilidad y especificidad debe ser también alta (idealmente superior al 98%)</a:t>
            </a:r>
          </a:p>
          <a:p>
            <a:pPr>
              <a:buNone/>
            </a:pPr>
            <a:r>
              <a:rPr lang="es-CO" sz="16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</a:p>
          <a:p>
            <a:endParaRPr lang="es-CO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45 CuadroTexto"/>
          <p:cNvSpPr txBox="1"/>
          <p:nvPr/>
        </p:nvSpPr>
        <p:spPr>
          <a:xfrm>
            <a:off x="1403648" y="0"/>
            <a:ext cx="6480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smtClean="0">
                <a:solidFill>
                  <a:schemeClr val="bg1"/>
                </a:solidFill>
              </a:rPr>
              <a:t>Algoritmo Diagnóstico </a:t>
            </a:r>
            <a:r>
              <a:rPr lang="es-ES" sz="2400" b="1" dirty="0" smtClean="0">
                <a:solidFill>
                  <a:srgbClr val="FF0000"/>
                </a:solidFill>
              </a:rPr>
              <a:t>(</a:t>
            </a:r>
            <a:r>
              <a:rPr lang="es-ES" sz="2400" b="1" dirty="0" err="1" smtClean="0">
                <a:solidFill>
                  <a:srgbClr val="FF0000"/>
                </a:solidFill>
              </a:rPr>
              <a:t>Tamizaje</a:t>
            </a:r>
            <a:r>
              <a:rPr lang="es-ES" sz="2400" b="1" dirty="0" smtClean="0">
                <a:solidFill>
                  <a:srgbClr val="FF0000"/>
                </a:solidFill>
              </a:rPr>
              <a:t>)</a:t>
            </a:r>
            <a:endParaRPr lang="es-CO" sz="2400" b="1" dirty="0">
              <a:solidFill>
                <a:srgbClr val="FF0000"/>
              </a:solidFill>
            </a:endParaRPr>
          </a:p>
        </p:txBody>
      </p:sp>
      <p:grpSp>
        <p:nvGrpSpPr>
          <p:cNvPr id="2" name="82 Grupo"/>
          <p:cNvGrpSpPr/>
          <p:nvPr/>
        </p:nvGrpSpPr>
        <p:grpSpPr>
          <a:xfrm>
            <a:off x="683568" y="836712"/>
            <a:ext cx="8136904" cy="5616624"/>
            <a:chOff x="11393348" y="184303"/>
            <a:chExt cx="7609128" cy="5624673"/>
          </a:xfrm>
        </p:grpSpPr>
        <p:sp>
          <p:nvSpPr>
            <p:cNvPr id="47" name="Text Box 3"/>
            <p:cNvSpPr txBox="1">
              <a:spLocks noChangeArrowheads="1"/>
            </p:cNvSpPr>
            <p:nvPr/>
          </p:nvSpPr>
          <p:spPr bwMode="auto">
            <a:xfrm>
              <a:off x="12644494" y="1713478"/>
              <a:ext cx="2173013" cy="495293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_tradnl" sz="1200" b="1" dirty="0">
                  <a:solidFill>
                    <a:schemeClr val="tx1"/>
                  </a:solidFill>
                </a:rPr>
                <a:t>Muestra para </a:t>
              </a:r>
              <a:r>
                <a:rPr lang="es-ES_tradnl" sz="1200" b="1" dirty="0" err="1">
                  <a:solidFill>
                    <a:schemeClr val="tx1"/>
                  </a:solidFill>
                </a:rPr>
                <a:t>tamizaje</a:t>
              </a:r>
              <a:r>
                <a:rPr lang="es-ES_tradnl" sz="1200" b="1" dirty="0">
                  <a:solidFill>
                    <a:schemeClr val="tx1"/>
                  </a:solidFill>
                </a:rPr>
                <a:t>: ELISA o prueba rápida</a:t>
              </a:r>
              <a:endParaRPr lang="es-ES" sz="1200" b="1" dirty="0">
                <a:solidFill>
                  <a:schemeClr val="tx1"/>
                </a:solidFill>
              </a:endParaRPr>
            </a:p>
          </p:txBody>
        </p:sp>
        <p:sp>
          <p:nvSpPr>
            <p:cNvPr id="48" name="Text Box 4"/>
            <p:cNvSpPr txBox="1">
              <a:spLocks noChangeArrowheads="1"/>
            </p:cNvSpPr>
            <p:nvPr/>
          </p:nvSpPr>
          <p:spPr bwMode="auto">
            <a:xfrm>
              <a:off x="11393348" y="2322062"/>
              <a:ext cx="1343608" cy="504056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_tradnl" sz="1000" b="1" dirty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1er </a:t>
              </a:r>
              <a:r>
                <a:rPr lang="es-ES_tradnl" sz="1000" b="1" dirty="0" err="1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Tamizaje</a:t>
              </a:r>
              <a:endParaRPr lang="es-ES_tradnl" sz="1000" b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_tradnl" sz="1000" b="1" dirty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NO REACTIVO</a:t>
              </a:r>
              <a:endParaRPr lang="es-ES" sz="1000" b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9" name="Text Box 5"/>
            <p:cNvSpPr txBox="1">
              <a:spLocks noChangeArrowheads="1"/>
            </p:cNvSpPr>
            <p:nvPr/>
          </p:nvSpPr>
          <p:spPr bwMode="auto">
            <a:xfrm>
              <a:off x="16116934" y="2407788"/>
              <a:ext cx="1285597" cy="43030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_tradnl" sz="1000" b="1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 1er Tamizaje 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_tradnl" sz="1000" b="1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REACTIVO</a:t>
              </a:r>
              <a:endParaRPr lang="es-ES" sz="1000" b="1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cxnSp>
          <p:nvCxnSpPr>
            <p:cNvPr id="50" name="AutoShape 20"/>
            <p:cNvCxnSpPr>
              <a:cxnSpLocks noChangeShapeType="1"/>
            </p:cNvCxnSpPr>
            <p:nvPr/>
          </p:nvCxnSpPr>
          <p:spPr bwMode="auto">
            <a:xfrm rot="10800000" flipV="1">
              <a:off x="11620570" y="1781175"/>
              <a:ext cx="1020763" cy="504825"/>
            </a:xfrm>
            <a:prstGeom prst="bentConnector2">
              <a:avLst/>
            </a:prstGeom>
            <a:ln w="38100">
              <a:solidFill>
                <a:srgbClr val="006600"/>
              </a:solidFill>
              <a:tailEnd type="arrow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AutoShape 21"/>
            <p:cNvCxnSpPr>
              <a:cxnSpLocks noChangeShapeType="1"/>
            </p:cNvCxnSpPr>
            <p:nvPr/>
          </p:nvCxnSpPr>
          <p:spPr bwMode="auto">
            <a:xfrm>
              <a:off x="14787634" y="1833870"/>
              <a:ext cx="1968499" cy="537854"/>
            </a:xfrm>
            <a:prstGeom prst="bentConnector3">
              <a:avLst>
                <a:gd name="adj1" fmla="val 99467"/>
              </a:avLst>
            </a:prstGeom>
            <a:noFill/>
            <a:ln w="38100">
              <a:solidFill>
                <a:srgbClr val="FF0000"/>
              </a:solidFill>
              <a:miter lim="800000"/>
              <a:headEnd/>
              <a:tailEnd type="triangle" w="med" len="med"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</p:cxnSp>
        <p:sp>
          <p:nvSpPr>
            <p:cNvPr id="52" name="Text Box 3"/>
            <p:cNvSpPr txBox="1">
              <a:spLocks noChangeArrowheads="1"/>
            </p:cNvSpPr>
            <p:nvPr/>
          </p:nvSpPr>
          <p:spPr bwMode="auto">
            <a:xfrm>
              <a:off x="13380629" y="184303"/>
              <a:ext cx="2714644" cy="495293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_tradnl" sz="1200" b="1" dirty="0">
                  <a:solidFill>
                    <a:schemeClr val="tx1"/>
                  </a:solidFill>
                </a:rPr>
                <a:t>Realizar asesoría para prueba voluntaria de VIH a la gestante</a:t>
              </a:r>
            </a:p>
          </p:txBody>
        </p:sp>
        <p:sp>
          <p:nvSpPr>
            <p:cNvPr id="53" name="Text Box 3"/>
            <p:cNvSpPr txBox="1">
              <a:spLocks noChangeArrowheads="1"/>
            </p:cNvSpPr>
            <p:nvPr/>
          </p:nvSpPr>
          <p:spPr bwMode="auto">
            <a:xfrm>
              <a:off x="11636943" y="935307"/>
              <a:ext cx="2714644" cy="495293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s-ES_tradnl" sz="1200" b="1" dirty="0">
                  <a:solidFill>
                    <a:schemeClr val="tx1"/>
                  </a:solidFill>
                </a:rPr>
                <a:t>Aceptación y firma del consentimiento informado. Anexar a </a:t>
              </a:r>
              <a:r>
                <a:rPr lang="es-ES_tradnl" sz="1200" b="1" dirty="0" smtClean="0">
                  <a:solidFill>
                    <a:schemeClr val="tx1"/>
                  </a:solidFill>
                </a:rPr>
                <a:t> la historia clínica</a:t>
              </a:r>
              <a:endParaRPr lang="es-ES" sz="1200" b="1" dirty="0">
                <a:solidFill>
                  <a:schemeClr val="tx1"/>
                </a:solidFill>
              </a:endParaRPr>
            </a:p>
          </p:txBody>
        </p:sp>
        <p:sp>
          <p:nvSpPr>
            <p:cNvPr id="54" name="26 Flecha abajo"/>
            <p:cNvSpPr/>
            <p:nvPr/>
          </p:nvSpPr>
          <p:spPr>
            <a:xfrm>
              <a:off x="13636695" y="701675"/>
              <a:ext cx="215900" cy="21590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O"/>
            </a:p>
          </p:txBody>
        </p:sp>
        <p:sp>
          <p:nvSpPr>
            <p:cNvPr id="55" name="28 Flecha abajo"/>
            <p:cNvSpPr/>
            <p:nvPr/>
          </p:nvSpPr>
          <p:spPr>
            <a:xfrm>
              <a:off x="13204895" y="1420813"/>
              <a:ext cx="215900" cy="21590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O"/>
            </a:p>
          </p:txBody>
        </p:sp>
        <p:sp>
          <p:nvSpPr>
            <p:cNvPr id="56" name="Text Box 6"/>
            <p:cNvSpPr txBox="1">
              <a:spLocks noChangeArrowheads="1"/>
            </p:cNvSpPr>
            <p:nvPr/>
          </p:nvSpPr>
          <p:spPr bwMode="auto">
            <a:xfrm>
              <a:off x="17237616" y="3110819"/>
              <a:ext cx="1661739" cy="61459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s-ES_tradnl" sz="1000" b="1" dirty="0">
                  <a:solidFill>
                    <a:schemeClr val="tx1"/>
                  </a:solidFill>
                  <a:latin typeface="Verdana" pitchFamily="34" charset="0"/>
                </a:rPr>
                <a:t> </a:t>
              </a:r>
              <a:r>
                <a:rPr lang="es-ES_tradnl" sz="800" b="1" dirty="0">
                  <a:solidFill>
                    <a:schemeClr val="tx1"/>
                  </a:solidFill>
                  <a:latin typeface="Verdana" pitchFamily="34" charset="0"/>
                </a:rPr>
                <a:t>2do </a:t>
              </a:r>
              <a:r>
                <a:rPr lang="es-ES_tradnl" sz="800" b="1" dirty="0" err="1">
                  <a:solidFill>
                    <a:schemeClr val="tx1"/>
                  </a:solidFill>
                  <a:latin typeface="Verdana" pitchFamily="34" charset="0"/>
                </a:rPr>
                <a:t>Tamizaje</a:t>
              </a:r>
              <a:r>
                <a:rPr lang="es-ES_tradnl" sz="800" b="1" dirty="0">
                  <a:solidFill>
                    <a:schemeClr val="tx1"/>
                  </a:solidFill>
                  <a:latin typeface="Verdana" pitchFamily="34" charset="0"/>
                </a:rPr>
                <a:t> REACTIVO </a:t>
              </a:r>
              <a:r>
                <a:rPr lang="es-ES_tradnl" sz="800" b="1" dirty="0" smtClean="0">
                  <a:solidFill>
                    <a:schemeClr val="tx1"/>
                  </a:solidFill>
                  <a:latin typeface="Verdana" pitchFamily="34" charset="0"/>
                </a:rPr>
                <a:t>(</a:t>
              </a:r>
              <a:r>
                <a:rPr lang="es-ES_tradnl" sz="1000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Verdana" pitchFamily="34" charset="0"/>
                  <a:sym typeface="Wingdings 2"/>
                </a:rPr>
                <a:t>*</a:t>
              </a:r>
              <a:r>
                <a:rPr lang="es-ES_tradnl" sz="800" b="1" dirty="0" smtClean="0">
                  <a:solidFill>
                    <a:schemeClr val="tx1"/>
                  </a:solidFill>
                  <a:latin typeface="Verdana" pitchFamily="34" charset="0"/>
                </a:rPr>
                <a:t>) </a:t>
              </a:r>
              <a:endParaRPr lang="es-ES" sz="800" b="1" dirty="0">
                <a:solidFill>
                  <a:schemeClr val="tx1"/>
                </a:solidFill>
                <a:latin typeface="Verdana" pitchFamily="34" charset="0"/>
              </a:endParaRPr>
            </a:p>
          </p:txBody>
        </p:sp>
        <p:sp>
          <p:nvSpPr>
            <p:cNvPr id="57" name="Text Box 7"/>
            <p:cNvSpPr txBox="1">
              <a:spLocks noChangeArrowheads="1"/>
            </p:cNvSpPr>
            <p:nvPr/>
          </p:nvSpPr>
          <p:spPr bwMode="auto">
            <a:xfrm>
              <a:off x="14316510" y="3108536"/>
              <a:ext cx="1643075" cy="599843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s-ES_tradnl" sz="800" b="1" dirty="0">
                  <a:solidFill>
                    <a:schemeClr val="tx1"/>
                  </a:solidFill>
                  <a:latin typeface="Verdana" pitchFamily="34" charset="0"/>
                </a:rPr>
                <a:t> 2do </a:t>
              </a:r>
              <a:r>
                <a:rPr lang="es-ES_tradnl" sz="800" b="1" dirty="0" err="1">
                  <a:solidFill>
                    <a:schemeClr val="tx1"/>
                  </a:solidFill>
                  <a:latin typeface="Verdana" pitchFamily="34" charset="0"/>
                </a:rPr>
                <a:t>Tamizaje</a:t>
              </a:r>
              <a:endParaRPr lang="es-ES_tradnl" sz="800" b="1" dirty="0">
                <a:solidFill>
                  <a:schemeClr val="tx1"/>
                </a:solidFill>
                <a:latin typeface="Verdana" pitchFamily="34" charset="0"/>
              </a:endParaRPr>
            </a:p>
            <a:p>
              <a:pPr algn="ctr">
                <a:defRPr/>
              </a:pPr>
              <a:r>
                <a:rPr lang="es-ES_tradnl" sz="800" b="1" dirty="0">
                  <a:solidFill>
                    <a:schemeClr val="tx1"/>
                  </a:solidFill>
                  <a:latin typeface="Verdana" pitchFamily="34" charset="0"/>
                </a:rPr>
                <a:t>NO REACTIVO </a:t>
              </a:r>
              <a:r>
                <a:rPr lang="es-ES_tradnl" sz="800" b="1" dirty="0" smtClean="0">
                  <a:solidFill>
                    <a:schemeClr val="tx1"/>
                  </a:solidFill>
                  <a:latin typeface="Verdana" pitchFamily="34" charset="0"/>
                </a:rPr>
                <a:t>(</a:t>
              </a:r>
              <a:r>
                <a:rPr lang="es-ES_tradnl" sz="1000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Verdana" pitchFamily="34" charset="0"/>
                  <a:sym typeface="Wingdings 2"/>
                </a:rPr>
                <a:t>*</a:t>
              </a:r>
              <a:r>
                <a:rPr lang="es-ES_tradnl" sz="800" b="1" dirty="0" smtClean="0">
                  <a:solidFill>
                    <a:schemeClr val="tx1"/>
                  </a:solidFill>
                  <a:latin typeface="Verdana" pitchFamily="34" charset="0"/>
                </a:rPr>
                <a:t>) </a:t>
              </a:r>
              <a:endParaRPr lang="es-ES" sz="800" b="1" dirty="0">
                <a:solidFill>
                  <a:schemeClr val="tx1"/>
                </a:solidFill>
                <a:latin typeface="Verdana" pitchFamily="34" charset="0"/>
              </a:endParaRPr>
            </a:p>
          </p:txBody>
        </p:sp>
        <p:sp>
          <p:nvSpPr>
            <p:cNvPr id="58" name="Text Box 8"/>
            <p:cNvSpPr txBox="1">
              <a:spLocks noChangeArrowheads="1"/>
            </p:cNvSpPr>
            <p:nvPr/>
          </p:nvSpPr>
          <p:spPr bwMode="auto">
            <a:xfrm>
              <a:off x="16945216" y="4608142"/>
              <a:ext cx="2057260" cy="1200834"/>
            </a:xfrm>
            <a:prstGeom prst="rect">
              <a:avLst/>
            </a:prstGeom>
            <a:solidFill>
              <a:srgbClr val="FF9900"/>
            </a:solidFill>
            <a:ln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s-ES_tradnl" sz="800" b="1" dirty="0">
                  <a:solidFill>
                    <a:schemeClr val="tx1"/>
                  </a:solidFill>
                  <a:latin typeface="Verdana" pitchFamily="34" charset="0"/>
                </a:rPr>
                <a:t>Prueba confirmatoria: </a:t>
              </a:r>
              <a:r>
                <a:rPr lang="es-ES_tradnl" sz="1000" b="1" dirty="0">
                  <a:solidFill>
                    <a:schemeClr val="tx1"/>
                  </a:solidFill>
                  <a:latin typeface="Verdana" pitchFamily="34" charset="0"/>
                </a:rPr>
                <a:t>Western </a:t>
              </a:r>
              <a:r>
                <a:rPr lang="es-ES_tradnl" sz="1000" b="1" dirty="0" err="1">
                  <a:solidFill>
                    <a:schemeClr val="tx1"/>
                  </a:solidFill>
                  <a:latin typeface="Verdana" pitchFamily="34" charset="0"/>
                </a:rPr>
                <a:t>Blot</a:t>
              </a:r>
              <a:endParaRPr lang="es-ES_tradnl" sz="800" b="1" dirty="0">
                <a:solidFill>
                  <a:schemeClr val="tx1"/>
                </a:solidFill>
                <a:latin typeface="Verdana" pitchFamily="34" charset="0"/>
              </a:endParaRPr>
            </a:p>
            <a:p>
              <a:pPr>
                <a:defRPr/>
              </a:pPr>
              <a:r>
                <a:rPr lang="es-ES_tradnl" sz="800" b="1" dirty="0">
                  <a:solidFill>
                    <a:schemeClr val="tx1"/>
                  </a:solidFill>
                  <a:latin typeface="Verdana" pitchFamily="34" charset="0"/>
                </a:rPr>
                <a:t>(Para realizar una prueba confirmatoria se debe tener 2 pruebas de </a:t>
              </a:r>
              <a:r>
                <a:rPr lang="es-ES_tradnl" sz="800" b="1" dirty="0" err="1">
                  <a:solidFill>
                    <a:schemeClr val="tx1"/>
                  </a:solidFill>
                  <a:latin typeface="Verdana" pitchFamily="34" charset="0"/>
                </a:rPr>
                <a:t>tamizaje</a:t>
              </a:r>
              <a:r>
                <a:rPr lang="es-ES_tradnl" sz="800" b="1" dirty="0">
                  <a:solidFill>
                    <a:schemeClr val="tx1"/>
                  </a:solidFill>
                  <a:latin typeface="Verdana" pitchFamily="34" charset="0"/>
                </a:rPr>
                <a:t> reactivas. Durante el proceso </a:t>
              </a:r>
              <a:r>
                <a:rPr lang="es-ES_tradnl" sz="800" b="1" dirty="0" err="1">
                  <a:solidFill>
                    <a:schemeClr val="tx1"/>
                  </a:solidFill>
                  <a:latin typeface="Verdana" pitchFamily="34" charset="0"/>
                </a:rPr>
                <a:t>Dx</a:t>
              </a:r>
              <a:r>
                <a:rPr lang="es-ES_tradnl" sz="800" b="1" dirty="0">
                  <a:solidFill>
                    <a:schemeClr val="tx1"/>
                  </a:solidFill>
                  <a:latin typeface="Verdana" pitchFamily="34" charset="0"/>
                </a:rPr>
                <a:t> se debe recolectar al menos dos muestras)</a:t>
              </a:r>
              <a:endParaRPr lang="es-ES" sz="800" b="1" dirty="0">
                <a:solidFill>
                  <a:schemeClr val="tx1"/>
                </a:solidFill>
                <a:latin typeface="Verdana" pitchFamily="34" charset="0"/>
              </a:endParaRPr>
            </a:p>
          </p:txBody>
        </p:sp>
        <p:sp>
          <p:nvSpPr>
            <p:cNvPr id="59" name="Text Box 13"/>
            <p:cNvSpPr txBox="1">
              <a:spLocks noChangeArrowheads="1"/>
            </p:cNvSpPr>
            <p:nvPr/>
          </p:nvSpPr>
          <p:spPr bwMode="auto">
            <a:xfrm>
              <a:off x="15519003" y="3859119"/>
              <a:ext cx="1461123" cy="58637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s-ES_tradnl" sz="800" b="1" dirty="0">
                  <a:solidFill>
                    <a:schemeClr val="tx1"/>
                  </a:solidFill>
                  <a:latin typeface="Verdana" pitchFamily="34" charset="0"/>
                </a:rPr>
                <a:t>3er </a:t>
              </a:r>
              <a:r>
                <a:rPr lang="es-ES_tradnl" sz="800" b="1" dirty="0" err="1">
                  <a:solidFill>
                    <a:schemeClr val="tx1"/>
                  </a:solidFill>
                  <a:latin typeface="Verdana" pitchFamily="34" charset="0"/>
                </a:rPr>
                <a:t>Tamizaje</a:t>
              </a:r>
              <a:r>
                <a:rPr lang="es-ES_tradnl" sz="800" b="1" dirty="0">
                  <a:solidFill>
                    <a:schemeClr val="tx1"/>
                  </a:solidFill>
                  <a:latin typeface="Verdana" pitchFamily="34" charset="0"/>
                </a:rPr>
                <a:t> REACTIVO </a:t>
              </a:r>
              <a:r>
                <a:rPr lang="es-ES_tradnl" sz="800" b="1" dirty="0" smtClean="0">
                  <a:solidFill>
                    <a:schemeClr val="tx1"/>
                  </a:solidFill>
                  <a:latin typeface="Verdana" pitchFamily="34" charset="0"/>
                </a:rPr>
                <a:t>(</a:t>
              </a:r>
              <a:r>
                <a:rPr lang="es-ES_tradnl" sz="1000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Verdana" pitchFamily="34" charset="0"/>
                  <a:sym typeface="Wingdings 2"/>
                </a:rPr>
                <a:t>*</a:t>
              </a:r>
              <a:r>
                <a:rPr lang="es-ES_tradnl" sz="800" b="1" dirty="0" smtClean="0">
                  <a:solidFill>
                    <a:schemeClr val="tx1"/>
                  </a:solidFill>
                  <a:latin typeface="Verdana" pitchFamily="34" charset="0"/>
                </a:rPr>
                <a:t>) </a:t>
              </a:r>
              <a:endParaRPr lang="es-ES" sz="800" b="1" dirty="0">
                <a:solidFill>
                  <a:schemeClr val="tx1"/>
                </a:solidFill>
                <a:latin typeface="Verdana" pitchFamily="34" charset="0"/>
              </a:endParaRPr>
            </a:p>
          </p:txBody>
        </p:sp>
        <p:sp>
          <p:nvSpPr>
            <p:cNvPr id="60" name="Text Box 14"/>
            <p:cNvSpPr txBox="1">
              <a:spLocks noChangeArrowheads="1"/>
            </p:cNvSpPr>
            <p:nvPr/>
          </p:nvSpPr>
          <p:spPr bwMode="auto">
            <a:xfrm>
              <a:off x="13133160" y="3831901"/>
              <a:ext cx="1800199" cy="74154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s-ES_tradnl" sz="800" b="1" dirty="0">
                  <a:solidFill>
                    <a:schemeClr val="tx1"/>
                  </a:solidFill>
                  <a:latin typeface="Verdana" pitchFamily="34" charset="0"/>
                </a:rPr>
                <a:t>3er </a:t>
              </a:r>
              <a:r>
                <a:rPr lang="es-ES_tradnl" sz="800" b="1" dirty="0" err="1">
                  <a:solidFill>
                    <a:schemeClr val="tx1"/>
                  </a:solidFill>
                  <a:latin typeface="Verdana" pitchFamily="34" charset="0"/>
                </a:rPr>
                <a:t>Tamizaje</a:t>
              </a:r>
              <a:r>
                <a:rPr lang="es-ES_tradnl" sz="800" b="1" dirty="0">
                  <a:solidFill>
                    <a:schemeClr val="tx1"/>
                  </a:solidFill>
                  <a:latin typeface="Verdana" pitchFamily="34" charset="0"/>
                </a:rPr>
                <a:t> NO REACTIVO</a:t>
              </a:r>
              <a:endParaRPr lang="es-ES" sz="800" b="1" dirty="0">
                <a:solidFill>
                  <a:schemeClr val="tx1"/>
                </a:solidFill>
                <a:latin typeface="Verdana" pitchFamily="34" charset="0"/>
              </a:endParaRPr>
            </a:p>
            <a:p>
              <a:pPr algn="ctr">
                <a:defRPr/>
              </a:pPr>
              <a:r>
                <a:rPr lang="es-ES_tradnl" sz="800" b="1" dirty="0" smtClean="0">
                  <a:solidFill>
                    <a:schemeClr val="tx1"/>
                  </a:solidFill>
                  <a:latin typeface="Verdana" pitchFamily="34" charset="0"/>
                </a:rPr>
                <a:t>(</a:t>
              </a:r>
              <a:r>
                <a:rPr lang="es-ES_tradnl" sz="1000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Verdana" pitchFamily="34" charset="0"/>
                  <a:sym typeface="Wingdings 2"/>
                </a:rPr>
                <a:t>*</a:t>
              </a:r>
              <a:r>
                <a:rPr lang="es-ES_tradnl" sz="800" b="1" dirty="0" smtClean="0">
                  <a:solidFill>
                    <a:schemeClr val="tx1"/>
                  </a:solidFill>
                  <a:latin typeface="Verdana" pitchFamily="34" charset="0"/>
                </a:rPr>
                <a:t>) </a:t>
              </a:r>
              <a:endParaRPr lang="es-ES" sz="800" b="1" dirty="0">
                <a:solidFill>
                  <a:schemeClr val="tx1"/>
                </a:solidFill>
                <a:latin typeface="Verdana" pitchFamily="34" charset="0"/>
              </a:endParaRPr>
            </a:p>
          </p:txBody>
        </p:sp>
        <p:cxnSp>
          <p:nvCxnSpPr>
            <p:cNvPr id="61" name="AutoShape 15"/>
            <p:cNvCxnSpPr>
              <a:cxnSpLocks noChangeShapeType="1"/>
            </p:cNvCxnSpPr>
            <p:nvPr/>
          </p:nvCxnSpPr>
          <p:spPr bwMode="auto">
            <a:xfrm>
              <a:off x="15959208" y="3317875"/>
              <a:ext cx="290512" cy="541338"/>
            </a:xfrm>
            <a:prstGeom prst="bentConnector2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 type="triangl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cxnSp>
        <p:sp>
          <p:nvSpPr>
            <p:cNvPr id="62" name="Text Box 16"/>
            <p:cNvSpPr txBox="1">
              <a:spLocks noChangeArrowheads="1"/>
            </p:cNvSpPr>
            <p:nvPr/>
          </p:nvSpPr>
          <p:spPr bwMode="auto">
            <a:xfrm>
              <a:off x="11625178" y="4683122"/>
              <a:ext cx="1846302" cy="761312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es-ES_tradnl" sz="800" b="1" dirty="0">
                  <a:solidFill>
                    <a:schemeClr val="tx1"/>
                  </a:solidFill>
                  <a:latin typeface="Verdana" pitchFamily="34" charset="0"/>
                </a:rPr>
                <a:t> Seguimiento durante el control prenatal.</a:t>
              </a:r>
            </a:p>
            <a:p>
              <a:pPr>
                <a:defRPr/>
              </a:pPr>
              <a:r>
                <a:rPr lang="es-ES_tradnl" sz="800" b="1" dirty="0">
                  <a:solidFill>
                    <a:schemeClr val="tx1"/>
                  </a:solidFill>
                  <a:latin typeface="Verdana" pitchFamily="34" charset="0"/>
                </a:rPr>
                <a:t>Evaluación de factores de riesgo o vulnerabilidad y acciones preventivas</a:t>
              </a:r>
              <a:endParaRPr lang="es-ES" sz="800" b="1" dirty="0">
                <a:solidFill>
                  <a:schemeClr val="tx1"/>
                </a:solidFill>
                <a:latin typeface="Verdana" pitchFamily="34" charset="0"/>
              </a:endParaRPr>
            </a:p>
          </p:txBody>
        </p:sp>
        <p:cxnSp>
          <p:nvCxnSpPr>
            <p:cNvPr id="63" name="AutoShape 18"/>
            <p:cNvCxnSpPr>
              <a:cxnSpLocks noChangeShapeType="1"/>
            </p:cNvCxnSpPr>
            <p:nvPr/>
          </p:nvCxnSpPr>
          <p:spPr bwMode="auto">
            <a:xfrm rot="10800000" flipV="1">
              <a:off x="13895458" y="3317875"/>
              <a:ext cx="420687" cy="514350"/>
            </a:xfrm>
            <a:prstGeom prst="bentConnector2">
              <a:avLst/>
            </a:prstGeom>
            <a:ln w="38100">
              <a:solidFill>
                <a:srgbClr val="006600"/>
              </a:solidFill>
              <a:tailEnd type="arrow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AutoShape 19"/>
            <p:cNvCxnSpPr>
              <a:cxnSpLocks noChangeShapeType="1"/>
            </p:cNvCxnSpPr>
            <p:nvPr/>
          </p:nvCxnSpPr>
          <p:spPr bwMode="auto">
            <a:xfrm rot="5400000">
              <a:off x="13485089" y="4696619"/>
              <a:ext cx="596900" cy="493712"/>
            </a:xfrm>
            <a:prstGeom prst="bentConnector2">
              <a:avLst/>
            </a:prstGeom>
            <a:noFill/>
            <a:ln w="38100" algn="ctr">
              <a:solidFill>
                <a:srgbClr val="006600"/>
              </a:solidFill>
              <a:miter lim="800000"/>
              <a:headEnd/>
              <a:tailEnd type="arrow" w="med" len="med"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</p:cxnSp>
        <p:cxnSp>
          <p:nvCxnSpPr>
            <p:cNvPr id="65" name="AutoShape 22"/>
            <p:cNvCxnSpPr>
              <a:cxnSpLocks noChangeShapeType="1"/>
              <a:endCxn id="57" idx="0"/>
            </p:cNvCxnSpPr>
            <p:nvPr/>
          </p:nvCxnSpPr>
          <p:spPr bwMode="auto">
            <a:xfrm rot="10800000" flipV="1">
              <a:off x="15138048" y="2640013"/>
              <a:ext cx="957686" cy="468523"/>
            </a:xfrm>
            <a:prstGeom prst="bentConnector2">
              <a:avLst/>
            </a:prstGeom>
            <a:ln w="38100">
              <a:solidFill>
                <a:srgbClr val="006600"/>
              </a:solidFill>
              <a:tailEnd type="arrow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AutoShape 23"/>
            <p:cNvCxnSpPr>
              <a:cxnSpLocks noChangeShapeType="1"/>
            </p:cNvCxnSpPr>
            <p:nvPr/>
          </p:nvCxnSpPr>
          <p:spPr bwMode="auto">
            <a:xfrm>
              <a:off x="17402245" y="2622550"/>
              <a:ext cx="666750" cy="488950"/>
            </a:xfrm>
            <a:prstGeom prst="bentConnector2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 type="triangl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cxnSp>
        <p:cxnSp>
          <p:nvCxnSpPr>
            <p:cNvPr id="67" name="20 Conector recto de flecha"/>
            <p:cNvCxnSpPr>
              <a:cxnSpLocks noChangeShapeType="1"/>
            </p:cNvCxnSpPr>
            <p:nvPr/>
          </p:nvCxnSpPr>
          <p:spPr bwMode="auto">
            <a:xfrm rot="5400000">
              <a:off x="11522132" y="3775070"/>
              <a:ext cx="1816102" cy="3"/>
            </a:xfrm>
            <a:prstGeom prst="straightConnector1">
              <a:avLst/>
            </a:prstGeom>
            <a:noFill/>
            <a:ln w="38100" algn="ctr">
              <a:solidFill>
                <a:srgbClr val="006600"/>
              </a:solidFill>
              <a:round/>
              <a:headEnd/>
              <a:tailEnd type="arrow" w="med" len="med"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</p:cxnSp>
        <p:cxnSp>
          <p:nvCxnSpPr>
            <p:cNvPr id="68" name="21 Forma"/>
            <p:cNvCxnSpPr>
              <a:cxnSpLocks noChangeShapeType="1"/>
            </p:cNvCxnSpPr>
            <p:nvPr/>
          </p:nvCxnSpPr>
          <p:spPr bwMode="auto">
            <a:xfrm rot="16200000" flipH="1">
              <a:off x="16148120" y="4614863"/>
              <a:ext cx="828675" cy="631825"/>
            </a:xfrm>
            <a:prstGeom prst="bentConnector2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 type="triangle" w="med" len="med"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</p:cxnSp>
        <p:cxnSp>
          <p:nvCxnSpPr>
            <p:cNvPr id="75" name="74 Conector recto de flecha"/>
            <p:cNvCxnSpPr>
              <a:cxnSpLocks noChangeShapeType="1"/>
            </p:cNvCxnSpPr>
            <p:nvPr/>
          </p:nvCxnSpPr>
          <p:spPr bwMode="auto">
            <a:xfrm rot="16200000" flipH="1">
              <a:off x="17534825" y="4191794"/>
              <a:ext cx="792162" cy="1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 type="triangle" w="med" len="med"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</p:cxnSp>
        <p:sp>
          <p:nvSpPr>
            <p:cNvPr id="76" name="Rectangle 60"/>
            <p:cNvSpPr>
              <a:spLocks noChangeArrowheads="1"/>
            </p:cNvSpPr>
            <p:nvPr/>
          </p:nvSpPr>
          <p:spPr bwMode="auto">
            <a:xfrm>
              <a:off x="14644758" y="866757"/>
              <a:ext cx="2376487" cy="627082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s-ES_tradnl" sz="1200" b="1" dirty="0" smtClean="0">
                  <a:solidFill>
                    <a:schemeClr val="tx1"/>
                  </a:solidFill>
                  <a:latin typeface="Calibri" pitchFamily="34" charset="0"/>
                </a:rPr>
                <a:t>Rechazo</a:t>
              </a:r>
              <a:r>
                <a:rPr lang="es-ES_tradnl" sz="1200" b="1" dirty="0" smtClean="0">
                  <a:solidFill>
                    <a:schemeClr val="tx1"/>
                  </a:solidFill>
                </a:rPr>
                <a:t> </a:t>
              </a:r>
              <a:r>
                <a:rPr lang="es-ES_tradnl" sz="1200" b="1" dirty="0" smtClean="0">
                  <a:solidFill>
                    <a:schemeClr val="tx1"/>
                  </a:solidFill>
                  <a:latin typeface="Calibri" pitchFamily="34" charset="0"/>
                </a:rPr>
                <a:t>y firma del disentimiento informado. Anexar a  la historia clínica</a:t>
              </a:r>
              <a:endParaRPr lang="en-US" sz="1200" b="1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7" name="26 Flecha abajo"/>
            <p:cNvSpPr/>
            <p:nvPr/>
          </p:nvSpPr>
          <p:spPr>
            <a:xfrm>
              <a:off x="15716328" y="652442"/>
              <a:ext cx="215900" cy="21590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O"/>
            </a:p>
          </p:txBody>
        </p:sp>
      </p:grpSp>
      <p:sp>
        <p:nvSpPr>
          <p:cNvPr id="39" name="38 Documento"/>
          <p:cNvSpPr/>
          <p:nvPr/>
        </p:nvSpPr>
        <p:spPr>
          <a:xfrm>
            <a:off x="3707904" y="5589240"/>
            <a:ext cx="1944216" cy="1071000"/>
          </a:xfrm>
          <a:prstGeom prst="flowChartDocumen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900" b="1" dirty="0" smtClean="0">
                <a:solidFill>
                  <a:schemeClr val="tx1"/>
                </a:solidFill>
                <a:latin typeface="Verdana" pitchFamily="34" charset="0"/>
              </a:rPr>
              <a:t>(</a:t>
            </a:r>
            <a:r>
              <a:rPr lang="es-ES_tradnl" sz="9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*</a:t>
            </a:r>
            <a:r>
              <a:rPr lang="es-ES_tradnl" sz="900" b="1" dirty="0" smtClean="0">
                <a:solidFill>
                  <a:schemeClr val="tx1"/>
                </a:solidFill>
                <a:latin typeface="Verdana" pitchFamily="34" charset="0"/>
              </a:rPr>
              <a:t>) Realizar prueba diagnostica con estuche de diferente configuración o casa comercial</a:t>
            </a:r>
            <a:endParaRPr lang="es-CO" sz="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188913"/>
            <a:ext cx="7848550" cy="792162"/>
          </a:xfrm>
          <a:noFill/>
        </p:spPr>
        <p:txBody>
          <a:bodyPr/>
          <a:lstStyle/>
          <a:p>
            <a:r>
              <a:rPr lang="es-MX" sz="3200" b="1" dirty="0" smtClean="0">
                <a:solidFill>
                  <a:schemeClr val="bg1"/>
                </a:solidFill>
                <a:effectLst/>
                <a:latin typeface="Tahoma" pitchFamily="34" charset="0"/>
                <a:cs typeface="Times New Roman" pitchFamily="18" charset="0"/>
              </a:rPr>
              <a:t>Repetición de la Prueba de Tamizaje</a:t>
            </a:r>
            <a:endParaRPr lang="es-ES" sz="3200" b="1" dirty="0" smtClean="0">
              <a:solidFill>
                <a:schemeClr val="bg1"/>
              </a:solidFill>
              <a:effectLst/>
              <a:latin typeface="Tahoma" pitchFamily="34" charset="0"/>
              <a:cs typeface="Times New Roman" pitchFamily="18" charset="0"/>
            </a:endParaRPr>
          </a:p>
        </p:txBody>
      </p:sp>
      <p:sp>
        <p:nvSpPr>
          <p:cNvPr id="41987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68313" y="1268760"/>
            <a:ext cx="8064500" cy="5255865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endParaRPr lang="es-MX" sz="2400" dirty="0" smtClean="0">
              <a:solidFill>
                <a:schemeClr val="bg1"/>
              </a:solidFill>
              <a:cs typeface="Arial" charset="0"/>
            </a:endParaRPr>
          </a:p>
          <a:p>
            <a:pPr algn="just">
              <a:lnSpc>
                <a:spcPct val="90000"/>
              </a:lnSpc>
            </a:pPr>
            <a:r>
              <a:rPr lang="es-MX" sz="2400" b="1" dirty="0" smtClean="0">
                <a:solidFill>
                  <a:schemeClr val="bg1"/>
                </a:solidFill>
                <a:latin typeface="Tahoma" pitchFamily="34" charset="0"/>
                <a:cs typeface="Arial" charset="0"/>
              </a:rPr>
              <a:t>Historia de ITS</a:t>
            </a:r>
          </a:p>
          <a:p>
            <a:pPr algn="just">
              <a:lnSpc>
                <a:spcPct val="90000"/>
              </a:lnSpc>
            </a:pPr>
            <a:r>
              <a:rPr lang="es-MX" sz="2400" b="1" dirty="0" smtClean="0">
                <a:solidFill>
                  <a:srgbClr val="FF0000"/>
                </a:solidFill>
                <a:latin typeface="Tahoma" pitchFamily="34" charset="0"/>
                <a:cs typeface="Arial" charset="0"/>
              </a:rPr>
              <a:t>Presencia de signos y síntomas sugestivos de infección aguda por VIH</a:t>
            </a:r>
          </a:p>
          <a:p>
            <a:pPr algn="just">
              <a:lnSpc>
                <a:spcPct val="90000"/>
              </a:lnSpc>
            </a:pPr>
            <a:r>
              <a:rPr lang="es-MX" sz="2400" b="1" dirty="0" smtClean="0">
                <a:solidFill>
                  <a:srgbClr val="FFFF00"/>
                </a:solidFill>
                <a:latin typeface="Tahoma" pitchFamily="34" charset="0"/>
                <a:cs typeface="Arial" charset="0"/>
              </a:rPr>
              <a:t>Uso de Drogas inyectables o sustancias psicoactivas</a:t>
            </a:r>
          </a:p>
          <a:p>
            <a:pPr algn="just">
              <a:lnSpc>
                <a:spcPct val="90000"/>
              </a:lnSpc>
            </a:pPr>
            <a:r>
              <a:rPr lang="es-MX" sz="2400" b="1" dirty="0" smtClean="0">
                <a:solidFill>
                  <a:schemeClr val="bg1"/>
                </a:solidFill>
                <a:latin typeface="Tahoma" pitchFamily="34" charset="0"/>
                <a:cs typeface="Arial" charset="0"/>
              </a:rPr>
              <a:t>Trabajo Sexual </a:t>
            </a:r>
          </a:p>
          <a:p>
            <a:pPr algn="just">
              <a:lnSpc>
                <a:spcPct val="90000"/>
              </a:lnSpc>
            </a:pPr>
            <a:r>
              <a:rPr lang="es-MX" sz="2400" b="1" dirty="0" smtClean="0">
                <a:solidFill>
                  <a:srgbClr val="FF0000"/>
                </a:solidFill>
                <a:latin typeface="Tahoma" pitchFamily="34" charset="0"/>
                <a:cs typeface="Arial" charset="0"/>
              </a:rPr>
              <a:t>Varios compañeros sexuales durante el embarazo</a:t>
            </a:r>
          </a:p>
          <a:p>
            <a:pPr algn="just">
              <a:lnSpc>
                <a:spcPct val="90000"/>
              </a:lnSpc>
            </a:pPr>
            <a:r>
              <a:rPr lang="es-MX" sz="2400" b="1" dirty="0" smtClean="0">
                <a:solidFill>
                  <a:srgbClr val="FFFF00"/>
                </a:solidFill>
                <a:latin typeface="Tahoma" pitchFamily="34" charset="0"/>
                <a:cs typeface="Arial" charset="0"/>
              </a:rPr>
              <a:t>Compañero sexual con </a:t>
            </a:r>
            <a:r>
              <a:rPr lang="es-MX" sz="2400" b="1" dirty="0" err="1" smtClean="0">
                <a:solidFill>
                  <a:srgbClr val="FFFF00"/>
                </a:solidFill>
                <a:latin typeface="Tahoma" pitchFamily="34" charset="0"/>
                <a:cs typeface="Arial" charset="0"/>
              </a:rPr>
              <a:t>Dx</a:t>
            </a:r>
            <a:r>
              <a:rPr lang="es-MX" sz="2400" b="1" dirty="0" smtClean="0">
                <a:solidFill>
                  <a:srgbClr val="FFFF00"/>
                </a:solidFill>
                <a:latin typeface="Tahoma" pitchFamily="34" charset="0"/>
                <a:cs typeface="Arial" charset="0"/>
              </a:rPr>
              <a:t>  de infección por VIH </a:t>
            </a:r>
          </a:p>
          <a:p>
            <a:pPr algn="just">
              <a:lnSpc>
                <a:spcPct val="90000"/>
              </a:lnSpc>
            </a:pPr>
            <a:r>
              <a:rPr lang="es-MX" sz="2400" b="1" dirty="0" smtClean="0">
                <a:solidFill>
                  <a:schemeClr val="bg1"/>
                </a:solidFill>
                <a:latin typeface="Tahoma" pitchFamily="34" charset="0"/>
                <a:cs typeface="Arial" charset="0"/>
              </a:rPr>
              <a:t>Mujeres Sin Prueba en el primer trimestre o durante CPN</a:t>
            </a:r>
          </a:p>
          <a:p>
            <a:pPr algn="just">
              <a:lnSpc>
                <a:spcPct val="90000"/>
              </a:lnSpc>
            </a:pPr>
            <a:r>
              <a:rPr lang="es-MX" sz="2400" b="1" dirty="0" smtClean="0">
                <a:solidFill>
                  <a:schemeClr val="bg1"/>
                </a:solidFill>
                <a:latin typeface="Tahoma" pitchFamily="34" charset="0"/>
                <a:cs typeface="Arial" charset="0"/>
              </a:rPr>
              <a:t>Relaciones sexuales sin protección</a:t>
            </a:r>
            <a:endParaRPr lang="es-MX" sz="2400" b="1" dirty="0" smtClean="0">
              <a:solidFill>
                <a:schemeClr val="bg1"/>
              </a:solidFill>
              <a:latin typeface="Tahoma" pitchFamily="34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endParaRPr lang="es-ES" sz="2400" b="1" dirty="0" smtClean="0">
              <a:latin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3" y="260350"/>
            <a:ext cx="7344816" cy="1080418"/>
          </a:xfrm>
        </p:spPr>
        <p:txBody>
          <a:bodyPr/>
          <a:lstStyle/>
          <a:p>
            <a:r>
              <a:rPr lang="es-CO" sz="3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Gestantes estimadas por año Colombia 2011- 2015</a:t>
            </a:r>
            <a:endParaRPr lang="es-ES" sz="3200" b="1" dirty="0" smtClean="0">
              <a:solidFill>
                <a:schemeClr val="bg1"/>
              </a:solidFill>
              <a:effectLst/>
              <a:latin typeface="Tahoma" pitchFamily="34" charset="0"/>
              <a:cs typeface="Times New Roman" pitchFamily="18" charset="0"/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844675"/>
            <a:ext cx="5111750" cy="4248150"/>
          </a:xfrm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  <a:defRPr/>
            </a:pPr>
            <a:endParaRPr lang="es-MX" sz="2400" b="1" dirty="0" smtClean="0">
              <a:solidFill>
                <a:srgbClr val="FF0000"/>
              </a:solidFill>
              <a:latin typeface="Tahoma" pitchFamily="34" charset="0"/>
              <a:cs typeface="Arial" charset="0"/>
            </a:endParaRPr>
          </a:p>
          <a:p>
            <a:pPr algn="ctr">
              <a:lnSpc>
                <a:spcPct val="80000"/>
              </a:lnSpc>
              <a:buFontTx/>
              <a:buNone/>
              <a:defRPr/>
            </a:pPr>
            <a:endParaRPr lang="es-MX" sz="2000" b="1" dirty="0" smtClean="0">
              <a:solidFill>
                <a:srgbClr val="000000"/>
              </a:solidFill>
              <a:latin typeface="Tahoma" pitchFamily="34" charset="0"/>
              <a:cs typeface="Arial" charset="0"/>
            </a:endParaRPr>
          </a:p>
          <a:p>
            <a:pPr algn="ctr">
              <a:lnSpc>
                <a:spcPct val="80000"/>
              </a:lnSpc>
              <a:buFontTx/>
              <a:buNone/>
              <a:defRPr/>
            </a:pPr>
            <a:r>
              <a:rPr lang="es-MX" sz="2400" b="1" dirty="0" smtClean="0">
                <a:solidFill>
                  <a:srgbClr val="000000"/>
                </a:solidFill>
                <a:latin typeface="Tahoma" pitchFamily="34" charset="0"/>
                <a:cs typeface="Arial" charset="0"/>
              </a:rPr>
              <a:t> </a:t>
            </a:r>
            <a:endParaRPr lang="es-MX" sz="2400" b="1" dirty="0" smtClean="0">
              <a:latin typeface="Tahoma" pitchFamily="34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defRPr/>
            </a:pPr>
            <a:endParaRPr lang="es-ES" sz="2400" b="1" dirty="0" smtClean="0">
              <a:latin typeface="Tahoma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s-ES" sz="2400" b="1" dirty="0" smtClean="0"/>
          </a:p>
        </p:txBody>
      </p:sp>
      <p:graphicFrame>
        <p:nvGraphicFramePr>
          <p:cNvPr id="6" name="5 Tabla"/>
          <p:cNvGraphicFramePr>
            <a:graphicFrameLocks noGrp="1"/>
          </p:cNvGraphicFramePr>
          <p:nvPr/>
        </p:nvGraphicFramePr>
        <p:xfrm>
          <a:off x="3707904" y="2132854"/>
          <a:ext cx="4896544" cy="3655293"/>
        </p:xfrm>
        <a:graphic>
          <a:graphicData uri="http://schemas.openxmlformats.org/drawingml/2006/table">
            <a:tbl>
              <a:tblPr/>
              <a:tblGrid>
                <a:gridCol w="1372280"/>
                <a:gridCol w="3524264"/>
              </a:tblGrid>
              <a:tr h="714813">
                <a:tc>
                  <a:txBody>
                    <a:bodyPr/>
                    <a:lstStyle/>
                    <a:p>
                      <a:pPr algn="ctr" rtl="0" fontAlgn="t"/>
                      <a:r>
                        <a:rPr lang="es-CO" sz="2400" b="1" i="0" u="none" strike="noStrike" dirty="0">
                          <a:solidFill>
                            <a:srgbClr val="FFFF00"/>
                          </a:solidFill>
                          <a:latin typeface="Tahoma"/>
                        </a:rPr>
                        <a:t>Año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CO" sz="2400" b="1" i="0" u="none" strike="noStrike">
                          <a:solidFill>
                            <a:srgbClr val="FFFF00"/>
                          </a:solidFill>
                          <a:latin typeface="Tahoma"/>
                        </a:rPr>
                        <a:t>Gestantes estimadas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588096">
                <a:tc>
                  <a:txBody>
                    <a:bodyPr/>
                    <a:lstStyle/>
                    <a:p>
                      <a:pPr algn="ctr" rtl="0" fontAlgn="t"/>
                      <a:r>
                        <a:rPr lang="es-CO" sz="2400" b="1" i="0" u="none" strike="noStrike">
                          <a:solidFill>
                            <a:srgbClr val="FF0000"/>
                          </a:solidFill>
                          <a:latin typeface="Tahoma"/>
                        </a:rPr>
                        <a:t>2011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CO" sz="2400" b="1" i="0" u="none" strike="noStrike">
                          <a:solidFill>
                            <a:srgbClr val="FF0000"/>
                          </a:solidFill>
                          <a:latin typeface="Tahoma"/>
                        </a:rPr>
                        <a:t>915.835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588096">
                <a:tc>
                  <a:txBody>
                    <a:bodyPr/>
                    <a:lstStyle/>
                    <a:p>
                      <a:pPr algn="ctr" rtl="0" fontAlgn="t"/>
                      <a:r>
                        <a:rPr lang="es-CO" sz="2400" b="1" i="0" u="none" strike="noStrike">
                          <a:solidFill>
                            <a:srgbClr val="FF0000"/>
                          </a:solidFill>
                          <a:latin typeface="Tahoma"/>
                        </a:rPr>
                        <a:t>2012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CO" sz="2400" b="1" i="0" u="none" strike="noStrike" dirty="0">
                          <a:solidFill>
                            <a:srgbClr val="FF0000"/>
                          </a:solidFill>
                          <a:latin typeface="Tahoma"/>
                        </a:rPr>
                        <a:t>903.364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588096">
                <a:tc>
                  <a:txBody>
                    <a:bodyPr/>
                    <a:lstStyle/>
                    <a:p>
                      <a:pPr algn="ctr" rtl="0" fontAlgn="t"/>
                      <a:r>
                        <a:rPr lang="es-CO" sz="2400" b="1" i="0" u="none" strike="noStrike">
                          <a:solidFill>
                            <a:srgbClr val="FF0000"/>
                          </a:solidFill>
                          <a:latin typeface="Tahoma"/>
                        </a:rPr>
                        <a:t>2013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CO" sz="2400" b="1" i="0" u="none" strike="noStrike" dirty="0">
                          <a:solidFill>
                            <a:srgbClr val="FF0000"/>
                          </a:solidFill>
                          <a:latin typeface="Tahoma"/>
                        </a:rPr>
                        <a:t>890.892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588096">
                <a:tc>
                  <a:txBody>
                    <a:bodyPr/>
                    <a:lstStyle/>
                    <a:p>
                      <a:pPr algn="ctr" rtl="0" fontAlgn="t"/>
                      <a:r>
                        <a:rPr lang="es-CO" sz="2400" b="1" i="0" u="none" strike="noStrike">
                          <a:solidFill>
                            <a:srgbClr val="FF0000"/>
                          </a:solidFill>
                          <a:latin typeface="Tahoma"/>
                        </a:rPr>
                        <a:t>2014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CO" sz="2400" b="1" i="0" u="none" strike="noStrike" dirty="0">
                          <a:solidFill>
                            <a:srgbClr val="FF0000"/>
                          </a:solidFill>
                          <a:latin typeface="Tahoma"/>
                        </a:rPr>
                        <a:t>878.421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588096">
                <a:tc>
                  <a:txBody>
                    <a:bodyPr/>
                    <a:lstStyle/>
                    <a:p>
                      <a:pPr algn="ctr" rtl="0" fontAlgn="t"/>
                      <a:r>
                        <a:rPr lang="es-CO" sz="2400" b="1" i="0" u="none" strike="noStrike">
                          <a:solidFill>
                            <a:srgbClr val="FF0000"/>
                          </a:solidFill>
                          <a:latin typeface="Tahoma"/>
                        </a:rPr>
                        <a:t>2015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CO" sz="2400" b="1" i="0" u="none" strike="noStrike" dirty="0">
                          <a:solidFill>
                            <a:srgbClr val="FF0000"/>
                          </a:solidFill>
                          <a:latin typeface="Tahoma"/>
                        </a:rPr>
                        <a:t>865.95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</a:tbl>
          </a:graphicData>
        </a:graphic>
      </p:graphicFrame>
      <p:pic>
        <p:nvPicPr>
          <p:cNvPr id="8" name="Picture 4" descr="C:\Users\ISA\Pictures\FOTOS CRISTINA\70947983_4-Fotos-artisticas-para-embarazadas-Servicios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628774"/>
            <a:ext cx="2664296" cy="42484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648" y="188913"/>
            <a:ext cx="7489527" cy="936625"/>
          </a:xfrm>
          <a:noFill/>
        </p:spPr>
        <p:txBody>
          <a:bodyPr/>
          <a:lstStyle/>
          <a:p>
            <a:r>
              <a:rPr lang="es-ES" sz="3200" b="1" dirty="0" smtClean="0">
                <a:solidFill>
                  <a:schemeClr val="bg1"/>
                </a:solidFill>
                <a:effectLst/>
                <a:latin typeface="Tahoma" pitchFamily="34" charset="0"/>
                <a:cs typeface="Times New Roman" pitchFamily="18" charset="0"/>
              </a:rPr>
              <a:t>Detección de la gestante</a:t>
            </a:r>
            <a:r>
              <a:rPr lang="es-ES" sz="3200" b="1" dirty="0" smtClean="0">
                <a:solidFill>
                  <a:schemeClr val="bg1"/>
                </a:solidFill>
                <a:effectLst/>
              </a:rPr>
              <a:t> 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28750"/>
            <a:ext cx="8229600" cy="5168900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  <a:defRPr/>
            </a:pPr>
            <a:r>
              <a:rPr lang="es-ES" sz="2800" b="1" dirty="0" smtClean="0">
                <a:solidFill>
                  <a:schemeClr val="bg1"/>
                </a:solidFill>
                <a:latin typeface="Tahoma" pitchFamily="34" charset="0"/>
                <a:cs typeface="Times New Roman" pitchFamily="18" charset="0"/>
              </a:rPr>
              <a:t>Mujeres  en </a:t>
            </a:r>
            <a:r>
              <a:rPr lang="es-ES" sz="2800" b="1" dirty="0" smtClean="0">
                <a:solidFill>
                  <a:srgbClr val="FF0000"/>
                </a:solidFill>
                <a:latin typeface="Tahoma" pitchFamily="34" charset="0"/>
                <a:cs typeface="Times New Roman" pitchFamily="18" charset="0"/>
              </a:rPr>
              <a:t>trabajo de</a:t>
            </a:r>
            <a:r>
              <a:rPr lang="es-ES" sz="2800" b="1" dirty="0" smtClean="0">
                <a:solidFill>
                  <a:srgbClr val="000000"/>
                </a:solidFill>
                <a:latin typeface="Tahoma" pitchFamily="34" charset="0"/>
                <a:cs typeface="Times New Roman" pitchFamily="18" charset="0"/>
              </a:rPr>
              <a:t> </a:t>
            </a:r>
            <a:r>
              <a:rPr lang="es-ES" sz="2800" b="1" dirty="0" smtClean="0">
                <a:solidFill>
                  <a:srgbClr val="FF0000"/>
                </a:solidFill>
                <a:latin typeface="Tahoma" pitchFamily="34" charset="0"/>
                <a:cs typeface="Times New Roman" pitchFamily="18" charset="0"/>
              </a:rPr>
              <a:t>parto </a:t>
            </a:r>
          </a:p>
          <a:p>
            <a:pPr algn="ctr">
              <a:lnSpc>
                <a:spcPct val="90000"/>
              </a:lnSpc>
              <a:buFontTx/>
              <a:buNone/>
              <a:defRPr/>
            </a:pPr>
            <a:r>
              <a:rPr lang="es-ES" sz="2800" b="1" dirty="0" smtClean="0">
                <a:solidFill>
                  <a:schemeClr val="bg1"/>
                </a:solidFill>
                <a:latin typeface="Tahoma" pitchFamily="34" charset="0"/>
                <a:cs typeface="Times New Roman" pitchFamily="18" charset="0"/>
              </a:rPr>
              <a:t>Mujeres</a:t>
            </a:r>
            <a:r>
              <a:rPr lang="es-ES" sz="2800" b="1" dirty="0" smtClean="0">
                <a:solidFill>
                  <a:srgbClr val="FF0000"/>
                </a:solidFill>
                <a:latin typeface="Tahoma" pitchFamily="34" charset="0"/>
                <a:cs typeface="Times New Roman" pitchFamily="18" charset="0"/>
              </a:rPr>
              <a:t> en expulsivo</a:t>
            </a:r>
          </a:p>
          <a:p>
            <a:pPr algn="ctr">
              <a:lnSpc>
                <a:spcPct val="90000"/>
              </a:lnSpc>
              <a:buFontTx/>
              <a:buNone/>
              <a:defRPr/>
            </a:pPr>
            <a:endParaRPr lang="es-ES" sz="2800" b="1" dirty="0" smtClean="0">
              <a:solidFill>
                <a:srgbClr val="FF0000"/>
              </a:solidFill>
              <a:latin typeface="Tahoma" pitchFamily="34" charset="0"/>
              <a:cs typeface="Times New Roman" pitchFamily="18" charset="0"/>
            </a:endParaRPr>
          </a:p>
          <a:p>
            <a:pPr algn="ctr">
              <a:lnSpc>
                <a:spcPct val="90000"/>
              </a:lnSpc>
              <a:buFontTx/>
              <a:buNone/>
              <a:defRPr/>
            </a:pPr>
            <a:r>
              <a:rPr lang="es-ES" sz="2800" b="1" dirty="0" smtClean="0">
                <a:solidFill>
                  <a:srgbClr val="000000"/>
                </a:solidFill>
                <a:latin typeface="Tahoma" pitchFamily="34" charset="0"/>
                <a:cs typeface="Times New Roman" pitchFamily="18" charset="0"/>
              </a:rPr>
              <a:t> </a:t>
            </a:r>
            <a:r>
              <a:rPr lang="es-ES" sz="2800" b="1" dirty="0" smtClean="0">
                <a:solidFill>
                  <a:srgbClr val="FFFF00"/>
                </a:solidFill>
                <a:latin typeface="Tahoma" pitchFamily="34" charset="0"/>
                <a:cs typeface="Times New Roman" pitchFamily="18" charset="0"/>
              </a:rPr>
              <a:t>No tienen prueba de </a:t>
            </a:r>
            <a:r>
              <a:rPr lang="es-ES" sz="2800" b="1" dirty="0" err="1" smtClean="0">
                <a:solidFill>
                  <a:srgbClr val="FFFF00"/>
                </a:solidFill>
                <a:latin typeface="Tahoma" pitchFamily="34" charset="0"/>
                <a:cs typeface="Times New Roman" pitchFamily="18" charset="0"/>
              </a:rPr>
              <a:t>tamizaje</a:t>
            </a:r>
            <a:endParaRPr lang="es-ES" sz="2800" b="1" dirty="0" smtClean="0">
              <a:solidFill>
                <a:srgbClr val="FFFF00"/>
              </a:solidFill>
              <a:latin typeface="Tahoma" pitchFamily="34" charset="0"/>
              <a:cs typeface="Times New Roman" pitchFamily="18" charset="0"/>
            </a:endParaRPr>
          </a:p>
          <a:p>
            <a:pPr algn="ctr">
              <a:lnSpc>
                <a:spcPct val="90000"/>
              </a:lnSpc>
              <a:buFontTx/>
              <a:buNone/>
              <a:defRPr/>
            </a:pPr>
            <a:r>
              <a:rPr lang="es-ES" sz="2800" b="1" dirty="0" smtClean="0">
                <a:solidFill>
                  <a:srgbClr val="FFFF00"/>
                </a:solidFill>
                <a:latin typeface="Tahoma" pitchFamily="34" charset="0"/>
                <a:cs typeface="Times New Roman" pitchFamily="18" charset="0"/>
              </a:rPr>
              <a:t>durante el embarazo</a:t>
            </a:r>
            <a:endParaRPr lang="es-MX" sz="2800" b="1" dirty="0" smtClean="0">
              <a:solidFill>
                <a:srgbClr val="FFFF00"/>
              </a:solidFill>
              <a:latin typeface="Tahoma" pitchFamily="34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defRPr/>
            </a:pPr>
            <a:endParaRPr lang="es-ES" sz="2800" b="1" dirty="0" smtClean="0">
              <a:solidFill>
                <a:srgbClr val="000000"/>
              </a:solidFill>
              <a:latin typeface="Tahoma" pitchFamily="34" charset="0"/>
              <a:cs typeface="Times New Roman" pitchFamily="18" charset="0"/>
            </a:endParaRPr>
          </a:p>
          <a:p>
            <a:pPr algn="ctr">
              <a:lnSpc>
                <a:spcPct val="90000"/>
              </a:lnSpc>
              <a:defRPr/>
            </a:pPr>
            <a:r>
              <a:rPr lang="es-ES" sz="2800" b="1" dirty="0" smtClean="0">
                <a:solidFill>
                  <a:srgbClr val="FF0000"/>
                </a:solidFill>
                <a:latin typeface="Tahoma" pitchFamily="34" charset="0"/>
                <a:cs typeface="Times New Roman" pitchFamily="18" charset="0"/>
              </a:rPr>
              <a:t>Realizar Asesor</a:t>
            </a:r>
            <a:r>
              <a:rPr lang="es-ES" sz="2800" b="1" dirty="0" smtClean="0">
                <a:solidFill>
                  <a:srgbClr val="FF0000"/>
                </a:solidFill>
                <a:cs typeface="Times New Roman" pitchFamily="18" charset="0"/>
              </a:rPr>
              <a:t>í</a:t>
            </a:r>
            <a:r>
              <a:rPr lang="es-ES" sz="2800" b="1" dirty="0" smtClean="0">
                <a:solidFill>
                  <a:srgbClr val="FF0000"/>
                </a:solidFill>
                <a:latin typeface="Tahoma" pitchFamily="34" charset="0"/>
                <a:cs typeface="Times New Roman" pitchFamily="18" charset="0"/>
              </a:rPr>
              <a:t>a </a:t>
            </a:r>
          </a:p>
          <a:p>
            <a:pPr algn="ctr">
              <a:lnSpc>
                <a:spcPct val="90000"/>
              </a:lnSpc>
              <a:defRPr/>
            </a:pPr>
            <a:r>
              <a:rPr lang="es-ES" sz="2800" b="1" dirty="0" smtClean="0">
                <a:solidFill>
                  <a:srgbClr val="FF0000"/>
                </a:solidFill>
                <a:latin typeface="Tahoma" pitchFamily="34" charset="0"/>
                <a:cs typeface="Times New Roman" pitchFamily="18" charset="0"/>
              </a:rPr>
              <a:t>Ofrecer una prueba R</a:t>
            </a:r>
            <a:r>
              <a:rPr lang="es-ES" sz="2800" b="1" dirty="0" smtClean="0">
                <a:solidFill>
                  <a:srgbClr val="FF0000"/>
                </a:solidFill>
                <a:cs typeface="Times New Roman" pitchFamily="18" charset="0"/>
              </a:rPr>
              <a:t>á</a:t>
            </a:r>
            <a:r>
              <a:rPr lang="es-ES" sz="2800" b="1" dirty="0" smtClean="0">
                <a:solidFill>
                  <a:srgbClr val="FF0000"/>
                </a:solidFill>
                <a:latin typeface="Tahoma" pitchFamily="34" charset="0"/>
                <a:cs typeface="Times New Roman" pitchFamily="18" charset="0"/>
              </a:rPr>
              <a:t>pida de </a:t>
            </a:r>
            <a:r>
              <a:rPr lang="es-ES" sz="2800" b="1" dirty="0" err="1" smtClean="0">
                <a:solidFill>
                  <a:srgbClr val="FF0000"/>
                </a:solidFill>
                <a:latin typeface="Tahoma" pitchFamily="34" charset="0"/>
                <a:cs typeface="Times New Roman" pitchFamily="18" charset="0"/>
              </a:rPr>
              <a:t>Tamizaje</a:t>
            </a:r>
            <a:r>
              <a:rPr lang="es-ES" sz="2800" b="1" dirty="0" smtClean="0">
                <a:solidFill>
                  <a:srgbClr val="FF0000"/>
                </a:solidFill>
                <a:latin typeface="Tahoma" pitchFamily="34" charset="0"/>
                <a:cs typeface="Times New Roman" pitchFamily="18" charset="0"/>
              </a:rPr>
              <a:t> </a:t>
            </a:r>
          </a:p>
          <a:p>
            <a:pPr>
              <a:lnSpc>
                <a:spcPct val="90000"/>
              </a:lnSpc>
              <a:defRPr/>
            </a:pPr>
            <a:endParaRPr lang="es-ES" sz="2800" b="1" dirty="0" smtClean="0">
              <a:solidFill>
                <a:srgbClr val="000000"/>
              </a:solidFill>
              <a:latin typeface="Tahoma" pitchFamily="34" charset="0"/>
              <a:cs typeface="Times New Roman" pitchFamily="18" charset="0"/>
            </a:endParaRPr>
          </a:p>
          <a:p>
            <a:pPr algn="ctr">
              <a:lnSpc>
                <a:spcPct val="90000"/>
              </a:lnSpc>
              <a:buFontTx/>
              <a:buNone/>
              <a:defRPr/>
            </a:pPr>
            <a:r>
              <a:rPr lang="es-ES" sz="2800" b="1" dirty="0" smtClean="0">
                <a:solidFill>
                  <a:schemeClr val="bg1"/>
                </a:solidFill>
                <a:latin typeface="Tahoma" pitchFamily="34" charset="0"/>
                <a:cs typeface="Times New Roman" pitchFamily="18" charset="0"/>
              </a:rPr>
              <a:t>Pruebas r</a:t>
            </a:r>
            <a:r>
              <a:rPr lang="es-ES" sz="2800" b="1" dirty="0" smtClean="0">
                <a:solidFill>
                  <a:schemeClr val="bg1"/>
                </a:solidFill>
                <a:cs typeface="Times New Roman" pitchFamily="18" charset="0"/>
              </a:rPr>
              <a:t>á</a:t>
            </a:r>
            <a:r>
              <a:rPr lang="es-ES" sz="2800" b="1" dirty="0" smtClean="0">
                <a:solidFill>
                  <a:schemeClr val="bg1"/>
                </a:solidFill>
                <a:latin typeface="Tahoma" pitchFamily="34" charset="0"/>
                <a:cs typeface="Times New Roman" pitchFamily="18" charset="0"/>
              </a:rPr>
              <a:t>pidas:  Sensibilidad  100% Especificidad  99.8% </a:t>
            </a:r>
          </a:p>
          <a:p>
            <a:pPr algn="ctr">
              <a:lnSpc>
                <a:spcPct val="90000"/>
              </a:lnSpc>
              <a:buFontTx/>
              <a:buNone/>
              <a:defRPr/>
            </a:pPr>
            <a:endParaRPr lang="es-ES" sz="2800" b="1" dirty="0" smtClean="0">
              <a:solidFill>
                <a:srgbClr val="000000"/>
              </a:solidFill>
              <a:latin typeface="Tahoma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188913"/>
            <a:ext cx="7633543" cy="936625"/>
          </a:xfrm>
          <a:noFill/>
        </p:spPr>
        <p:txBody>
          <a:bodyPr/>
          <a:lstStyle/>
          <a:p>
            <a:r>
              <a:rPr lang="es-ES_tradnl" sz="3200" b="1" dirty="0" smtClean="0">
                <a:solidFill>
                  <a:srgbClr val="FFFF00"/>
                </a:solidFill>
                <a:effectLst/>
                <a:latin typeface="Tahoma" pitchFamily="34" charset="0"/>
              </a:rPr>
              <a:t>Prueba Rápida</a:t>
            </a:r>
            <a:endParaRPr lang="es-ES" sz="3200" b="1" dirty="0" smtClean="0">
              <a:solidFill>
                <a:srgbClr val="FFFF00"/>
              </a:solidFill>
              <a:effectLst/>
              <a:latin typeface="Tahoma" pitchFamily="34" charset="0"/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44675"/>
            <a:ext cx="7772400" cy="4708525"/>
          </a:xfrm>
        </p:spPr>
        <p:txBody>
          <a:bodyPr/>
          <a:lstStyle/>
          <a:p>
            <a:pPr>
              <a:buFontTx/>
              <a:buNone/>
            </a:pPr>
            <a:r>
              <a:rPr lang="es-ES" sz="2800" b="1" dirty="0" smtClean="0">
                <a:solidFill>
                  <a:schemeClr val="bg1"/>
                </a:solidFill>
                <a:latin typeface="Tahoma" pitchFamily="34" charset="0"/>
              </a:rPr>
              <a:t>La prueba r</a:t>
            </a:r>
            <a:r>
              <a:rPr lang="es-ES" sz="2800" b="1" dirty="0" smtClean="0">
                <a:solidFill>
                  <a:schemeClr val="bg1"/>
                </a:solidFill>
              </a:rPr>
              <a:t>á</a:t>
            </a:r>
            <a:r>
              <a:rPr lang="es-ES" sz="2800" b="1" dirty="0" smtClean="0">
                <a:solidFill>
                  <a:schemeClr val="bg1"/>
                </a:solidFill>
                <a:latin typeface="Tahoma" pitchFamily="34" charset="0"/>
              </a:rPr>
              <a:t>pida tiene como fin:</a:t>
            </a:r>
          </a:p>
          <a:p>
            <a:pPr>
              <a:buFontTx/>
              <a:buNone/>
            </a:pPr>
            <a:endParaRPr lang="es-ES" sz="2800" b="1" dirty="0" smtClean="0">
              <a:latin typeface="Tahoma" pitchFamily="34" charset="0"/>
            </a:endParaRPr>
          </a:p>
          <a:p>
            <a:pPr>
              <a:buFontTx/>
              <a:buNone/>
            </a:pPr>
            <a:r>
              <a:rPr lang="es-ES_tradnl" sz="2800" b="1" dirty="0" smtClean="0">
                <a:solidFill>
                  <a:srgbClr val="FF0000"/>
                </a:solidFill>
                <a:latin typeface="Tahoma" pitchFamily="34" charset="0"/>
              </a:rPr>
              <a:t>D</a:t>
            </a:r>
            <a:r>
              <a:rPr lang="es-ES" sz="2800" b="1" dirty="0" err="1" smtClean="0">
                <a:solidFill>
                  <a:srgbClr val="FF0000"/>
                </a:solidFill>
                <a:latin typeface="Tahoma" pitchFamily="34" charset="0"/>
              </a:rPr>
              <a:t>ecidir</a:t>
            </a:r>
            <a:r>
              <a:rPr lang="es-ES" sz="2800" b="1" dirty="0" smtClean="0">
                <a:latin typeface="Tahoma" pitchFamily="34" charset="0"/>
              </a:rPr>
              <a:t> </a:t>
            </a:r>
            <a:r>
              <a:rPr lang="es-ES" sz="2800" b="1" dirty="0" smtClean="0">
                <a:solidFill>
                  <a:schemeClr val="bg1"/>
                </a:solidFill>
                <a:latin typeface="Tahoma" pitchFamily="34" charset="0"/>
              </a:rPr>
              <a:t>la conducta profil</a:t>
            </a:r>
            <a:r>
              <a:rPr lang="es-ES" sz="2800" b="1" dirty="0" smtClean="0">
                <a:solidFill>
                  <a:schemeClr val="bg1"/>
                </a:solidFill>
              </a:rPr>
              <a:t>á</a:t>
            </a:r>
            <a:r>
              <a:rPr lang="es-ES" sz="2800" b="1" dirty="0" smtClean="0">
                <a:solidFill>
                  <a:schemeClr val="bg1"/>
                </a:solidFill>
                <a:latin typeface="Tahoma" pitchFamily="34" charset="0"/>
              </a:rPr>
              <a:t>ctica </a:t>
            </a:r>
          </a:p>
          <a:p>
            <a:pPr>
              <a:buFontTx/>
              <a:buNone/>
            </a:pPr>
            <a:r>
              <a:rPr lang="es-ES" sz="2800" b="1" dirty="0" smtClean="0">
                <a:solidFill>
                  <a:srgbClr val="FF0000"/>
                </a:solidFill>
                <a:latin typeface="Tahoma" pitchFamily="34" charset="0"/>
              </a:rPr>
              <a:t>Nunca</a:t>
            </a:r>
            <a:r>
              <a:rPr lang="es-ES" sz="2800" b="1" dirty="0" smtClean="0">
                <a:latin typeface="Tahoma" pitchFamily="34" charset="0"/>
              </a:rPr>
              <a:t> </a:t>
            </a:r>
            <a:r>
              <a:rPr lang="es-ES" sz="2800" b="1" dirty="0" smtClean="0">
                <a:solidFill>
                  <a:schemeClr val="bg1"/>
                </a:solidFill>
                <a:latin typeface="Tahoma" pitchFamily="34" charset="0"/>
              </a:rPr>
              <a:t>definir un </a:t>
            </a:r>
            <a:r>
              <a:rPr lang="es-ES" sz="2800" b="1" dirty="0" smtClean="0">
                <a:solidFill>
                  <a:srgbClr val="FF0000"/>
                </a:solidFill>
                <a:latin typeface="Tahoma" pitchFamily="34" charset="0"/>
              </a:rPr>
              <a:t>diagn</a:t>
            </a:r>
            <a:r>
              <a:rPr lang="es-ES" sz="2800" b="1" dirty="0" smtClean="0">
                <a:solidFill>
                  <a:srgbClr val="FF0000"/>
                </a:solidFill>
              </a:rPr>
              <a:t>ó</a:t>
            </a:r>
            <a:r>
              <a:rPr lang="es-ES" sz="2800" b="1" dirty="0" smtClean="0">
                <a:solidFill>
                  <a:srgbClr val="FF0000"/>
                </a:solidFill>
                <a:latin typeface="Tahoma" pitchFamily="34" charset="0"/>
              </a:rPr>
              <a:t>stico</a:t>
            </a:r>
            <a:endParaRPr lang="es-ES" sz="2800" b="1" dirty="0" smtClean="0">
              <a:latin typeface="Tahoma" pitchFamily="34" charset="0"/>
            </a:endParaRPr>
          </a:p>
          <a:p>
            <a:pPr>
              <a:buFontTx/>
              <a:buNone/>
            </a:pPr>
            <a:endParaRPr lang="es-ES" sz="2800" b="1" dirty="0" smtClean="0">
              <a:latin typeface="Tahoma" pitchFamily="34" charset="0"/>
            </a:endParaRPr>
          </a:p>
          <a:p>
            <a:pPr algn="ctr">
              <a:buFontTx/>
              <a:buNone/>
            </a:pPr>
            <a:r>
              <a:rPr lang="es-ES" sz="2800" b="1" dirty="0" smtClean="0">
                <a:solidFill>
                  <a:schemeClr val="bg1"/>
                </a:solidFill>
                <a:latin typeface="Tahoma" pitchFamily="34" charset="0"/>
              </a:rPr>
              <a:t> Una gestante con prueba </a:t>
            </a:r>
            <a:r>
              <a:rPr lang="es-ES" sz="2800" b="1" dirty="0" smtClean="0">
                <a:solidFill>
                  <a:srgbClr val="FF0000"/>
                </a:solidFill>
                <a:latin typeface="Tahoma" pitchFamily="34" charset="0"/>
              </a:rPr>
              <a:t>R</a:t>
            </a:r>
            <a:r>
              <a:rPr lang="es-ES" sz="2800" b="1" dirty="0" smtClean="0">
                <a:solidFill>
                  <a:srgbClr val="FF0000"/>
                </a:solidFill>
              </a:rPr>
              <a:t>Á</a:t>
            </a:r>
            <a:r>
              <a:rPr lang="es-ES" sz="2800" b="1" dirty="0" smtClean="0">
                <a:solidFill>
                  <a:srgbClr val="FF0000"/>
                </a:solidFill>
                <a:latin typeface="Tahoma" pitchFamily="34" charset="0"/>
              </a:rPr>
              <a:t>PIDA POSITIVA</a:t>
            </a:r>
            <a:r>
              <a:rPr lang="es-ES" sz="2800" b="1" dirty="0" smtClean="0">
                <a:solidFill>
                  <a:srgbClr val="FF3300"/>
                </a:solidFill>
                <a:latin typeface="Tahoma" pitchFamily="34" charset="0"/>
              </a:rPr>
              <a:t> </a:t>
            </a:r>
            <a:r>
              <a:rPr lang="es-ES" sz="2800" b="1" dirty="0" smtClean="0">
                <a:solidFill>
                  <a:schemeClr val="bg1"/>
                </a:solidFill>
                <a:latin typeface="Tahoma" pitchFamily="34" charset="0"/>
              </a:rPr>
              <a:t>es clasificada como un </a:t>
            </a:r>
            <a:r>
              <a:rPr lang="es-ES" sz="2800" b="1" dirty="0" smtClean="0">
                <a:solidFill>
                  <a:srgbClr val="FF0000"/>
                </a:solidFill>
                <a:latin typeface="Tahoma" pitchFamily="34" charset="0"/>
              </a:rPr>
              <a:t>caso probable de infecci</a:t>
            </a:r>
            <a:r>
              <a:rPr lang="es-ES" sz="2800" b="1" dirty="0" smtClean="0">
                <a:solidFill>
                  <a:srgbClr val="FF0000"/>
                </a:solidFill>
              </a:rPr>
              <a:t>ó</a:t>
            </a:r>
            <a:r>
              <a:rPr lang="es-ES" sz="2800" b="1" dirty="0" smtClean="0">
                <a:solidFill>
                  <a:srgbClr val="FF0000"/>
                </a:solidFill>
                <a:latin typeface="Tahoma" pitchFamily="34" charset="0"/>
              </a:rPr>
              <a:t>n por VIH</a:t>
            </a:r>
            <a:r>
              <a:rPr lang="es-ES" sz="2800" b="1" dirty="0" smtClean="0">
                <a:latin typeface="Tahoma" pitchFamily="34" charset="0"/>
              </a:rPr>
              <a:t> </a:t>
            </a:r>
            <a:r>
              <a:rPr lang="es-ES" sz="2800" b="1" dirty="0" smtClean="0">
                <a:solidFill>
                  <a:schemeClr val="bg1"/>
                </a:solidFill>
                <a:latin typeface="Tahoma" pitchFamily="34" charset="0"/>
              </a:rPr>
              <a:t>y no un caso confirmado</a:t>
            </a:r>
            <a:r>
              <a:rPr lang="es-ES" dirty="0" smtClean="0">
                <a:solidFill>
                  <a:schemeClr val="bg1"/>
                </a:solidFill>
              </a:rPr>
              <a:t>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3428997" y="571480"/>
            <a:ext cx="1717463" cy="707886"/>
          </a:xfrm>
          <a:prstGeom prst="rect">
            <a:avLst/>
          </a:prstGeom>
          <a:solidFill>
            <a:srgbClr val="FF9900"/>
          </a:solidFill>
          <a:ln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200" b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Prueba confirmatoria: </a:t>
            </a:r>
            <a:r>
              <a:rPr lang="es-ES_tradnl" sz="1600" b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Western </a:t>
            </a:r>
            <a:r>
              <a:rPr lang="es-ES_tradnl" sz="1600" b="1" dirty="0" err="1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Blot</a:t>
            </a:r>
            <a:endParaRPr lang="es-ES_tradnl" sz="12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500285" y="1751130"/>
            <a:ext cx="995895" cy="27487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000" b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NEGATIVO </a:t>
            </a:r>
            <a:endParaRPr lang="es-ES" sz="10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2790234" y="1830882"/>
            <a:ext cx="1502780" cy="58658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000" b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INDETERMINADO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000" b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1er trimestre de gestación</a:t>
            </a:r>
            <a:endParaRPr lang="es-ES" sz="10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7727939" y="1591626"/>
            <a:ext cx="915975" cy="27487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000" b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POSITIVO </a:t>
            </a:r>
            <a:endParaRPr lang="es-ES" sz="10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6929458" y="4941169"/>
            <a:ext cx="2035030" cy="720080"/>
          </a:xfrm>
          <a:prstGeom prst="rect">
            <a:avLst/>
          </a:prstGeom>
          <a:solidFill>
            <a:srgbClr val="92D050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200" b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Iniciar </a:t>
            </a:r>
            <a:r>
              <a:rPr lang="es-ES_tradnl" sz="12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tratamiento ARV.</a:t>
            </a:r>
            <a:r>
              <a:rPr lang="es-ES_tradnl" sz="1200" b="1" dirty="0" smtClean="0">
                <a:solidFill>
                  <a:schemeClr val="tx1"/>
                </a:solidFill>
                <a:latin typeface="Verdana" pitchFamily="34" charset="0"/>
              </a:rPr>
              <a:t> </a:t>
            </a:r>
            <a:endParaRPr lang="es-ES" sz="12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10" name="AutoShape 25"/>
          <p:cNvCxnSpPr>
            <a:cxnSpLocks noChangeShapeType="1"/>
          </p:cNvCxnSpPr>
          <p:nvPr/>
        </p:nvCxnSpPr>
        <p:spPr bwMode="auto">
          <a:xfrm>
            <a:off x="5146675" y="925515"/>
            <a:ext cx="2581275" cy="804862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FF0000"/>
            </a:solidFill>
            <a:miter lim="800000"/>
            <a:headEnd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11" name="Text Box 26"/>
          <p:cNvSpPr txBox="1">
            <a:spLocks noChangeArrowheads="1"/>
          </p:cNvSpPr>
          <p:nvPr/>
        </p:nvSpPr>
        <p:spPr bwMode="auto">
          <a:xfrm>
            <a:off x="2575547" y="3665177"/>
            <a:ext cx="1216536" cy="31900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800" b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INDETERMINADO</a:t>
            </a:r>
            <a:endParaRPr lang="es-ES" sz="8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Text Box 31"/>
          <p:cNvSpPr txBox="1">
            <a:spLocks noChangeArrowheads="1"/>
          </p:cNvSpPr>
          <p:nvPr/>
        </p:nvSpPr>
        <p:spPr bwMode="auto">
          <a:xfrm>
            <a:off x="6804253" y="3713616"/>
            <a:ext cx="1152123" cy="28802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1000" b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DETECTABLE</a:t>
            </a:r>
            <a:endParaRPr lang="es-ES" sz="10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Text Box 32"/>
          <p:cNvSpPr txBox="1">
            <a:spLocks noChangeArrowheads="1"/>
          </p:cNvSpPr>
          <p:nvPr/>
        </p:nvSpPr>
        <p:spPr bwMode="auto">
          <a:xfrm>
            <a:off x="2074620" y="5020956"/>
            <a:ext cx="1216536" cy="37219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900" b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INDETECTABLE</a:t>
            </a:r>
            <a:endParaRPr lang="es-ES" sz="9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Text Box 33"/>
          <p:cNvSpPr txBox="1">
            <a:spLocks noChangeArrowheads="1"/>
          </p:cNvSpPr>
          <p:nvPr/>
        </p:nvSpPr>
        <p:spPr bwMode="auto">
          <a:xfrm>
            <a:off x="2289303" y="2691954"/>
            <a:ext cx="1860584" cy="400110"/>
          </a:xfrm>
          <a:prstGeom prst="rect">
            <a:avLst/>
          </a:prstGeom>
          <a:solidFill>
            <a:srgbClr val="FF9900"/>
          </a:solidFill>
          <a:ln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s-ES_tradnl" sz="1000" b="1" dirty="0">
                <a:solidFill>
                  <a:schemeClr val="tx1"/>
                </a:solidFill>
                <a:latin typeface="Verdana" pitchFamily="34" charset="0"/>
              </a:rPr>
              <a:t>Repetir al mes un 2do Western </a:t>
            </a:r>
            <a:r>
              <a:rPr lang="es-ES_tradnl" sz="1000" b="1" dirty="0" err="1">
                <a:solidFill>
                  <a:schemeClr val="tx1"/>
                </a:solidFill>
                <a:latin typeface="Verdana" pitchFamily="34" charset="0"/>
              </a:rPr>
              <a:t>Blot</a:t>
            </a:r>
            <a:r>
              <a:rPr lang="es-ES_tradnl" sz="1000" b="1" dirty="0" smtClean="0">
                <a:solidFill>
                  <a:schemeClr val="tx1"/>
                </a:solidFill>
                <a:latin typeface="Verdana" pitchFamily="34" charset="0"/>
              </a:rPr>
              <a:t>.</a:t>
            </a:r>
            <a:endParaRPr lang="es-ES" sz="1000" b="1" dirty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15" name="Text Box 34"/>
          <p:cNvSpPr txBox="1">
            <a:spLocks noChangeArrowheads="1"/>
          </p:cNvSpPr>
          <p:nvPr/>
        </p:nvSpPr>
        <p:spPr bwMode="auto">
          <a:xfrm>
            <a:off x="1359014" y="3665177"/>
            <a:ext cx="1068636" cy="319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000" b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NEGATIVO </a:t>
            </a:r>
            <a:endParaRPr lang="es-ES" sz="10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" name="Text Box 36"/>
          <p:cNvSpPr txBox="1">
            <a:spLocks noChangeArrowheads="1"/>
          </p:cNvSpPr>
          <p:nvPr/>
        </p:nvSpPr>
        <p:spPr bwMode="auto">
          <a:xfrm>
            <a:off x="4507697" y="1830882"/>
            <a:ext cx="1574341" cy="58658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000" b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INDETERMINADO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000" b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 y 3 trimestre  de gestación</a:t>
            </a:r>
            <a:endParaRPr lang="es-ES" sz="10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Text Box 37"/>
          <p:cNvSpPr txBox="1">
            <a:spLocks noChangeArrowheads="1"/>
          </p:cNvSpPr>
          <p:nvPr/>
        </p:nvSpPr>
        <p:spPr bwMode="auto">
          <a:xfrm>
            <a:off x="3944762" y="3665177"/>
            <a:ext cx="992305" cy="31900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1000" b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POSITIVO</a:t>
            </a:r>
            <a:endParaRPr lang="es-ES" sz="10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422" name="Text Box 38"/>
          <p:cNvSpPr txBox="1">
            <a:spLocks noChangeArrowheads="1"/>
          </p:cNvSpPr>
          <p:nvPr/>
        </p:nvSpPr>
        <p:spPr bwMode="auto">
          <a:xfrm>
            <a:off x="6202363" y="4419602"/>
            <a:ext cx="534987" cy="4000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s-ES" sz="2000">
              <a:latin typeface="Calibri" pitchFamily="34" charset="0"/>
            </a:endParaRPr>
          </a:p>
        </p:txBody>
      </p:sp>
      <p:sp>
        <p:nvSpPr>
          <p:cNvPr id="19" name="Text Box 39"/>
          <p:cNvSpPr txBox="1">
            <a:spLocks noChangeArrowheads="1"/>
          </p:cNvSpPr>
          <p:nvPr/>
        </p:nvSpPr>
        <p:spPr bwMode="auto">
          <a:xfrm>
            <a:off x="5572132" y="2993536"/>
            <a:ext cx="1368532" cy="31900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900" b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CARGA VIRAL</a:t>
            </a:r>
            <a:endParaRPr lang="es-ES" sz="9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" name="Text Box 41"/>
          <p:cNvSpPr txBox="1">
            <a:spLocks noChangeArrowheads="1"/>
          </p:cNvSpPr>
          <p:nvPr/>
        </p:nvSpPr>
        <p:spPr bwMode="auto">
          <a:xfrm>
            <a:off x="5364093" y="3713615"/>
            <a:ext cx="1082947" cy="31900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800" b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INDETECTABLE</a:t>
            </a:r>
            <a:endParaRPr lang="es-ES" sz="8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" name="Text Box 42"/>
          <p:cNvSpPr txBox="1">
            <a:spLocks noChangeArrowheads="1"/>
          </p:cNvSpPr>
          <p:nvPr/>
        </p:nvSpPr>
        <p:spPr bwMode="auto">
          <a:xfrm>
            <a:off x="2575547" y="4382944"/>
            <a:ext cx="1216536" cy="23925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800" b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CARGA VIRAL</a:t>
            </a:r>
            <a:endParaRPr lang="es-ES" sz="8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2" name="Text Box 44"/>
          <p:cNvSpPr txBox="1">
            <a:spLocks noChangeArrowheads="1"/>
          </p:cNvSpPr>
          <p:nvPr/>
        </p:nvSpPr>
        <p:spPr bwMode="auto">
          <a:xfrm>
            <a:off x="3547190" y="5020957"/>
            <a:ext cx="1103628" cy="31900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1000" b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DETECTABLE</a:t>
            </a:r>
            <a:endParaRPr lang="es-ES" sz="10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" name="Line 60"/>
          <p:cNvSpPr>
            <a:spLocks noChangeShapeType="1"/>
          </p:cNvSpPr>
          <p:nvPr/>
        </p:nvSpPr>
        <p:spPr bwMode="auto">
          <a:xfrm>
            <a:off x="3721100" y="1273177"/>
            <a:ext cx="0" cy="477838"/>
          </a:xfrm>
          <a:prstGeom prst="line">
            <a:avLst/>
          </a:prstGeom>
          <a:ln w="38100">
            <a:solidFill>
              <a:srgbClr val="9933FF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CO" sz="2000"/>
          </a:p>
        </p:txBody>
      </p:sp>
      <p:sp>
        <p:nvSpPr>
          <p:cNvPr id="24" name="Text Box 16"/>
          <p:cNvSpPr txBox="1">
            <a:spLocks noChangeArrowheads="1"/>
          </p:cNvSpPr>
          <p:nvPr/>
        </p:nvSpPr>
        <p:spPr bwMode="auto">
          <a:xfrm>
            <a:off x="67818" y="4429132"/>
            <a:ext cx="1646662" cy="70788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/>
          <a:p>
            <a:pPr marL="342900" indent="-342900" algn="ctr">
              <a:defRPr/>
            </a:pPr>
            <a:r>
              <a:rPr lang="es-ES_tradnl" sz="1000" b="1" dirty="0">
                <a:solidFill>
                  <a:schemeClr val="tx1"/>
                </a:solidFill>
                <a:latin typeface="Verdana" pitchFamily="34" charset="0"/>
              </a:rPr>
              <a:t>Control </a:t>
            </a:r>
            <a:r>
              <a:rPr lang="es-ES_tradnl" sz="1000" b="1" dirty="0" smtClean="0">
                <a:solidFill>
                  <a:schemeClr val="tx1"/>
                </a:solidFill>
                <a:latin typeface="Verdana" pitchFamily="34" charset="0"/>
              </a:rPr>
              <a:t>prenatal:</a:t>
            </a:r>
          </a:p>
          <a:p>
            <a:pPr indent="-342900" algn="ctr">
              <a:defRPr/>
            </a:pPr>
            <a:r>
              <a:rPr lang="es-ES_tradnl" sz="1000" b="1" dirty="0" smtClean="0">
                <a:solidFill>
                  <a:schemeClr val="tx1"/>
                </a:solidFill>
                <a:latin typeface="Verdana" pitchFamily="34" charset="0"/>
              </a:rPr>
              <a:t>Educación y evaluación de factores de riesgo</a:t>
            </a:r>
            <a:endParaRPr lang="es-ES" sz="1000" b="1" dirty="0">
              <a:solidFill>
                <a:schemeClr val="tx1"/>
              </a:solidFill>
              <a:latin typeface="Verdana" pitchFamily="34" charset="0"/>
            </a:endParaRPr>
          </a:p>
        </p:txBody>
      </p:sp>
      <p:cxnSp>
        <p:nvCxnSpPr>
          <p:cNvPr id="25" name="24 Conector angular"/>
          <p:cNvCxnSpPr/>
          <p:nvPr/>
        </p:nvCxnSpPr>
        <p:spPr bwMode="auto">
          <a:xfrm rot="10800000" flipV="1">
            <a:off x="1495425" y="971552"/>
            <a:ext cx="1866900" cy="917575"/>
          </a:xfrm>
          <a:prstGeom prst="bentConnector3">
            <a:avLst>
              <a:gd name="adj1" fmla="val 50000"/>
            </a:avLst>
          </a:prstGeom>
          <a:ln w="38100">
            <a:solidFill>
              <a:srgbClr val="0066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25 Forma"/>
          <p:cNvCxnSpPr/>
          <p:nvPr/>
        </p:nvCxnSpPr>
        <p:spPr bwMode="auto">
          <a:xfrm rot="5400000">
            <a:off x="6787083" y="3446165"/>
            <a:ext cx="2927350" cy="127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FF0000"/>
            </a:solidFill>
            <a:miter lim="800000"/>
            <a:headEnd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27" name="Line 60"/>
          <p:cNvSpPr>
            <a:spLocks noChangeShapeType="1"/>
          </p:cNvSpPr>
          <p:nvPr/>
        </p:nvSpPr>
        <p:spPr bwMode="auto">
          <a:xfrm>
            <a:off x="4722813" y="1273177"/>
            <a:ext cx="0" cy="477838"/>
          </a:xfrm>
          <a:prstGeom prst="line">
            <a:avLst/>
          </a:prstGeom>
          <a:ln w="38100">
            <a:solidFill>
              <a:srgbClr val="9933FF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CO" sz="2000"/>
          </a:p>
        </p:txBody>
      </p:sp>
      <p:cxnSp>
        <p:nvCxnSpPr>
          <p:cNvPr id="28" name="27 Conector recto de flecha"/>
          <p:cNvCxnSpPr>
            <a:endCxn id="14" idx="0"/>
          </p:cNvCxnSpPr>
          <p:nvPr/>
        </p:nvCxnSpPr>
        <p:spPr bwMode="auto">
          <a:xfrm rot="5400000">
            <a:off x="3068130" y="2508895"/>
            <a:ext cx="334525" cy="31593"/>
          </a:xfrm>
          <a:prstGeom prst="straightConnector1">
            <a:avLst/>
          </a:prstGeom>
          <a:ln w="38100">
            <a:solidFill>
              <a:srgbClr val="9933FF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75 Conector angular"/>
          <p:cNvCxnSpPr/>
          <p:nvPr/>
        </p:nvCxnSpPr>
        <p:spPr bwMode="auto">
          <a:xfrm rot="10800000" flipV="1">
            <a:off x="1893888" y="2932115"/>
            <a:ext cx="395287" cy="733425"/>
          </a:xfrm>
          <a:prstGeom prst="bentConnector2">
            <a:avLst/>
          </a:prstGeom>
          <a:ln w="38100">
            <a:solidFill>
              <a:srgbClr val="0066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29 Forma"/>
          <p:cNvCxnSpPr/>
          <p:nvPr/>
        </p:nvCxnSpPr>
        <p:spPr bwMode="auto">
          <a:xfrm>
            <a:off x="4149725" y="2932115"/>
            <a:ext cx="290513" cy="733425"/>
          </a:xfrm>
          <a:prstGeom prst="bentConnector2">
            <a:avLst/>
          </a:prstGeom>
          <a:noFill/>
          <a:ln w="38100">
            <a:solidFill>
              <a:srgbClr val="FF0000"/>
            </a:solidFill>
            <a:miter lim="800000"/>
            <a:headEnd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31" name="30 Conector recto de flecha"/>
          <p:cNvCxnSpPr>
            <a:cxnSpLocks noChangeShapeType="1"/>
            <a:stCxn id="14" idx="2"/>
          </p:cNvCxnSpPr>
          <p:nvPr/>
        </p:nvCxnSpPr>
        <p:spPr bwMode="auto">
          <a:xfrm rot="5400000">
            <a:off x="2915323" y="3361268"/>
            <a:ext cx="573476" cy="35069"/>
          </a:xfrm>
          <a:prstGeom prst="straightConnector1">
            <a:avLst/>
          </a:prstGeom>
          <a:noFill/>
          <a:ln w="38100" algn="ctr">
            <a:solidFill>
              <a:srgbClr val="9933FF"/>
            </a:solidFill>
            <a:round/>
            <a:headEnd/>
            <a:tailEnd type="arrow" w="med" len="med"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cxnSp>
      <p:cxnSp>
        <p:nvCxnSpPr>
          <p:cNvPr id="32" name="31 Forma"/>
          <p:cNvCxnSpPr>
            <a:endCxn id="24" idx="3"/>
          </p:cNvCxnSpPr>
          <p:nvPr/>
        </p:nvCxnSpPr>
        <p:spPr bwMode="auto">
          <a:xfrm rot="5400000">
            <a:off x="1404961" y="4294146"/>
            <a:ext cx="798449" cy="179409"/>
          </a:xfrm>
          <a:prstGeom prst="bentConnector2">
            <a:avLst/>
          </a:prstGeom>
          <a:ln w="38100">
            <a:solidFill>
              <a:srgbClr val="0066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32 Conector recto de flecha"/>
          <p:cNvCxnSpPr/>
          <p:nvPr/>
        </p:nvCxnSpPr>
        <p:spPr bwMode="auto">
          <a:xfrm rot="5400000">
            <a:off x="2984501" y="4184652"/>
            <a:ext cx="398462" cy="1587"/>
          </a:xfrm>
          <a:prstGeom prst="straightConnector1">
            <a:avLst/>
          </a:prstGeom>
          <a:ln w="38100">
            <a:solidFill>
              <a:srgbClr val="9933FF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Conector recto de flecha"/>
          <p:cNvCxnSpPr/>
          <p:nvPr/>
        </p:nvCxnSpPr>
        <p:spPr bwMode="auto">
          <a:xfrm rot="5400000">
            <a:off x="2644775" y="4660902"/>
            <a:ext cx="398463" cy="322263"/>
          </a:xfrm>
          <a:prstGeom prst="straightConnector1">
            <a:avLst/>
          </a:prstGeom>
          <a:ln w="38100">
            <a:solidFill>
              <a:srgbClr val="0066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34 Conector recto de flecha"/>
          <p:cNvCxnSpPr/>
          <p:nvPr/>
        </p:nvCxnSpPr>
        <p:spPr bwMode="auto">
          <a:xfrm rot="16200000" flipH="1">
            <a:off x="3557587" y="4643440"/>
            <a:ext cx="398463" cy="357188"/>
          </a:xfrm>
          <a:prstGeom prst="straightConnector1">
            <a:avLst/>
          </a:prstGeom>
          <a:noFill/>
          <a:ln w="38100">
            <a:solidFill>
              <a:srgbClr val="FF0000"/>
            </a:solidFill>
            <a:miter lim="800000"/>
            <a:headEnd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38" name="37 Conector recto de flecha"/>
          <p:cNvCxnSpPr/>
          <p:nvPr/>
        </p:nvCxnSpPr>
        <p:spPr bwMode="auto">
          <a:xfrm rot="5400000">
            <a:off x="5918994" y="3299621"/>
            <a:ext cx="400050" cy="427038"/>
          </a:xfrm>
          <a:prstGeom prst="straightConnector1">
            <a:avLst/>
          </a:prstGeom>
          <a:ln w="38100">
            <a:solidFill>
              <a:srgbClr val="9933FF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 de flecha"/>
          <p:cNvCxnSpPr/>
          <p:nvPr/>
        </p:nvCxnSpPr>
        <p:spPr bwMode="auto">
          <a:xfrm>
            <a:off x="6372225" y="3281365"/>
            <a:ext cx="1008063" cy="431800"/>
          </a:xfrm>
          <a:prstGeom prst="straightConnector1">
            <a:avLst/>
          </a:prstGeom>
          <a:noFill/>
          <a:ln w="38100">
            <a:solidFill>
              <a:srgbClr val="FF0000"/>
            </a:solidFill>
            <a:miter lim="800000"/>
            <a:headEnd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41" name="106 Forma"/>
          <p:cNvCxnSpPr>
            <a:stCxn id="22" idx="3"/>
          </p:cNvCxnSpPr>
          <p:nvPr/>
        </p:nvCxnSpPr>
        <p:spPr bwMode="auto">
          <a:xfrm flipV="1">
            <a:off x="4650818" y="4857760"/>
            <a:ext cx="278372" cy="322701"/>
          </a:xfrm>
          <a:prstGeom prst="bentConnector2">
            <a:avLst/>
          </a:prstGeom>
          <a:noFill/>
          <a:ln w="38100">
            <a:solidFill>
              <a:srgbClr val="FF0000"/>
            </a:solidFill>
            <a:miter lim="800000"/>
            <a:headEnd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42" name="41 Conector angular"/>
          <p:cNvCxnSpPr/>
          <p:nvPr/>
        </p:nvCxnSpPr>
        <p:spPr bwMode="auto">
          <a:xfrm rot="16200000" flipH="1">
            <a:off x="5237162" y="3192468"/>
            <a:ext cx="873125" cy="2489200"/>
          </a:xfrm>
          <a:prstGeom prst="bentConnector2">
            <a:avLst/>
          </a:prstGeom>
          <a:noFill/>
          <a:ln w="38100">
            <a:solidFill>
              <a:srgbClr val="FF0000"/>
            </a:solidFill>
            <a:miter lim="800000"/>
            <a:headEnd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43" name="42 Conector angular"/>
          <p:cNvCxnSpPr>
            <a:endCxn id="9" idx="0"/>
          </p:cNvCxnSpPr>
          <p:nvPr/>
        </p:nvCxnSpPr>
        <p:spPr bwMode="auto">
          <a:xfrm rot="16200000" flipH="1">
            <a:off x="7110746" y="4104942"/>
            <a:ext cx="1012106" cy="660347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FF0000"/>
            </a:solidFill>
            <a:miter lim="800000"/>
            <a:headEnd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44" name="43 Conector recto de flecha"/>
          <p:cNvCxnSpPr/>
          <p:nvPr/>
        </p:nvCxnSpPr>
        <p:spPr bwMode="auto">
          <a:xfrm rot="16200000" flipH="1">
            <a:off x="-107189" y="3250404"/>
            <a:ext cx="2357456" cy="2"/>
          </a:xfrm>
          <a:prstGeom prst="straightConnector1">
            <a:avLst/>
          </a:prstGeom>
          <a:ln w="38100">
            <a:solidFill>
              <a:srgbClr val="0066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44 Conector angular"/>
          <p:cNvCxnSpPr>
            <a:stCxn id="13" idx="2"/>
            <a:endCxn id="24" idx="2"/>
          </p:cNvCxnSpPr>
          <p:nvPr/>
        </p:nvCxnSpPr>
        <p:spPr bwMode="auto">
          <a:xfrm rot="5400000" flipH="1">
            <a:off x="1658952" y="4369216"/>
            <a:ext cx="256134" cy="1791739"/>
          </a:xfrm>
          <a:prstGeom prst="bentConnector3">
            <a:avLst>
              <a:gd name="adj1" fmla="val -89250"/>
            </a:avLst>
          </a:prstGeom>
          <a:ln w="38100">
            <a:solidFill>
              <a:srgbClr val="0066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74 Conector angular"/>
          <p:cNvCxnSpPr>
            <a:cxnSpLocks noChangeShapeType="1"/>
          </p:cNvCxnSpPr>
          <p:nvPr/>
        </p:nvCxnSpPr>
        <p:spPr bwMode="auto">
          <a:xfrm rot="5400000">
            <a:off x="2854603" y="2194069"/>
            <a:ext cx="1104396" cy="5014418"/>
          </a:xfrm>
          <a:prstGeom prst="bentConnector3">
            <a:avLst>
              <a:gd name="adj1" fmla="val 120699"/>
            </a:avLst>
          </a:prstGeom>
          <a:noFill/>
          <a:ln w="38100" algn="ctr">
            <a:solidFill>
              <a:srgbClr val="006600"/>
            </a:solidFill>
            <a:miter lim="800000"/>
            <a:headEnd/>
            <a:tailEnd type="arrow" w="med" len="med"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cxnSp>
      <p:sp>
        <p:nvSpPr>
          <p:cNvPr id="53" name="Line 60"/>
          <p:cNvSpPr>
            <a:spLocks noChangeShapeType="1"/>
          </p:cNvSpPr>
          <p:nvPr/>
        </p:nvSpPr>
        <p:spPr bwMode="auto">
          <a:xfrm>
            <a:off x="5292725" y="2417765"/>
            <a:ext cx="1008063" cy="503237"/>
          </a:xfrm>
          <a:prstGeom prst="line">
            <a:avLst/>
          </a:prstGeom>
          <a:ln w="38100">
            <a:solidFill>
              <a:srgbClr val="9933FF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CO" sz="2000"/>
          </a:p>
        </p:txBody>
      </p:sp>
      <p:sp>
        <p:nvSpPr>
          <p:cNvPr id="76" name="75 CuadroTexto"/>
          <p:cNvSpPr txBox="1"/>
          <p:nvPr/>
        </p:nvSpPr>
        <p:spPr>
          <a:xfrm>
            <a:off x="611560" y="0"/>
            <a:ext cx="7776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smtClean="0">
                <a:solidFill>
                  <a:schemeClr val="bg1"/>
                </a:solidFill>
              </a:rPr>
              <a:t>Algoritmo Diagnóstico para VIH </a:t>
            </a:r>
            <a:r>
              <a:rPr lang="es-ES" sz="2400" b="1" dirty="0" smtClean="0">
                <a:solidFill>
                  <a:srgbClr val="FF0000"/>
                </a:solidFill>
              </a:rPr>
              <a:t>(Confirmación)</a:t>
            </a:r>
          </a:p>
          <a:p>
            <a:endParaRPr lang="es-ES" sz="2400" b="1" dirty="0" smtClean="0">
              <a:solidFill>
                <a:srgbClr val="FF0000"/>
              </a:solidFill>
            </a:endParaRPr>
          </a:p>
          <a:p>
            <a:endParaRPr lang="es-CO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1043609" y="333375"/>
            <a:ext cx="8100392" cy="792163"/>
          </a:xfrm>
          <a:noFill/>
        </p:spPr>
        <p:txBody>
          <a:bodyPr/>
          <a:lstStyle/>
          <a:p>
            <a:r>
              <a:rPr lang="es-ES" sz="3200" b="1" dirty="0" smtClean="0">
                <a:solidFill>
                  <a:schemeClr val="bg1"/>
                </a:solidFill>
                <a:effectLst/>
                <a:latin typeface="Tahoma" pitchFamily="34" charset="0"/>
              </a:rPr>
              <a:t>Acuerdo CRES 008 de  2009</a:t>
            </a:r>
            <a:endParaRPr lang="es-ES" sz="3200" dirty="0" smtClean="0">
              <a:solidFill>
                <a:schemeClr val="bg1"/>
              </a:solidFill>
              <a:effectLst/>
            </a:endParaRP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84313"/>
            <a:ext cx="8062912" cy="5068887"/>
          </a:xfrm>
        </p:spPr>
        <p:txBody>
          <a:bodyPr/>
          <a:lstStyle/>
          <a:p>
            <a:r>
              <a:rPr lang="es-ES" sz="2400" b="1" dirty="0" smtClean="0">
                <a:solidFill>
                  <a:srgbClr val="FF0000"/>
                </a:solidFill>
                <a:latin typeface="Tahoma" pitchFamily="34" charset="0"/>
              </a:rPr>
              <a:t>906249: </a:t>
            </a:r>
            <a:r>
              <a:rPr lang="es-ES" sz="2400" b="1" dirty="0" smtClean="0">
                <a:solidFill>
                  <a:schemeClr val="bg1"/>
                </a:solidFill>
                <a:latin typeface="Tahoma" pitchFamily="34" charset="0"/>
              </a:rPr>
              <a:t>VIH 1 y 2 </a:t>
            </a:r>
          </a:p>
          <a:p>
            <a:r>
              <a:rPr lang="es-ES" sz="2400" b="1" dirty="0" smtClean="0">
                <a:solidFill>
                  <a:srgbClr val="FF0000"/>
                </a:solidFill>
                <a:latin typeface="Tahoma" pitchFamily="34" charset="0"/>
              </a:rPr>
              <a:t>906840: </a:t>
            </a:r>
            <a:r>
              <a:rPr lang="es-ES" sz="2400" b="1" dirty="0" smtClean="0">
                <a:solidFill>
                  <a:schemeClr val="bg1"/>
                </a:solidFill>
                <a:latin typeface="Tahoma" pitchFamily="34" charset="0"/>
              </a:rPr>
              <a:t>VIH carga viral cualquier técnica</a:t>
            </a:r>
          </a:p>
          <a:p>
            <a:r>
              <a:rPr lang="es-ES" sz="2400" b="1" dirty="0" smtClean="0">
                <a:solidFill>
                  <a:srgbClr val="FF0000"/>
                </a:solidFill>
                <a:latin typeface="Tahoma" pitchFamily="34" charset="0"/>
              </a:rPr>
              <a:t>906860: </a:t>
            </a:r>
            <a:r>
              <a:rPr lang="es-ES" sz="2400" b="1" dirty="0" smtClean="0">
                <a:solidFill>
                  <a:schemeClr val="bg1"/>
                </a:solidFill>
                <a:latin typeface="Tahoma" pitchFamily="34" charset="0"/>
              </a:rPr>
              <a:t>Prueba de tipificación viral</a:t>
            </a:r>
          </a:p>
          <a:p>
            <a:r>
              <a:rPr lang="es-ES" sz="2400" b="1" dirty="0" smtClean="0">
                <a:solidFill>
                  <a:srgbClr val="FF0000"/>
                </a:solidFill>
                <a:latin typeface="Tahoma" pitchFamily="34" charset="0"/>
              </a:rPr>
              <a:t>906250: </a:t>
            </a:r>
            <a:r>
              <a:rPr lang="es-ES" sz="2400" b="1" dirty="0" smtClean="0">
                <a:solidFill>
                  <a:schemeClr val="bg1"/>
                </a:solidFill>
                <a:latin typeface="Tahoma" pitchFamily="34" charset="0"/>
              </a:rPr>
              <a:t>W.B. </a:t>
            </a:r>
          </a:p>
          <a:p>
            <a:pPr>
              <a:buFontTx/>
              <a:buNone/>
            </a:pPr>
            <a:endParaRPr lang="es-ES" sz="2400" b="1" dirty="0" smtClean="0">
              <a:latin typeface="Tahoma" pitchFamily="34" charset="0"/>
            </a:endParaRPr>
          </a:p>
          <a:p>
            <a:r>
              <a:rPr lang="es-ES" sz="2400" b="1" dirty="0" smtClean="0">
                <a:solidFill>
                  <a:srgbClr val="008000"/>
                </a:solidFill>
                <a:latin typeface="Tahoma" pitchFamily="34" charset="0"/>
              </a:rPr>
              <a:t>906712: </a:t>
            </a:r>
            <a:r>
              <a:rPr lang="es-ES" sz="2400" b="1" dirty="0" smtClean="0">
                <a:solidFill>
                  <a:schemeClr val="bg1"/>
                </a:solidFill>
                <a:latin typeface="Tahoma" pitchFamily="34" charset="0"/>
              </a:rPr>
              <a:t>Recuento de linfocitos CD3</a:t>
            </a:r>
          </a:p>
          <a:p>
            <a:r>
              <a:rPr lang="es-ES" sz="2400" b="1" dirty="0" smtClean="0">
                <a:solidFill>
                  <a:srgbClr val="008000"/>
                </a:solidFill>
                <a:latin typeface="Tahoma" pitchFamily="34" charset="0"/>
              </a:rPr>
              <a:t>906714</a:t>
            </a:r>
            <a:r>
              <a:rPr lang="es-ES" sz="2400" b="1" dirty="0" smtClean="0">
                <a:latin typeface="Tahoma" pitchFamily="34" charset="0"/>
              </a:rPr>
              <a:t>: </a:t>
            </a:r>
            <a:r>
              <a:rPr lang="es-ES" sz="2400" b="1" dirty="0" smtClean="0">
                <a:solidFill>
                  <a:schemeClr val="bg1"/>
                </a:solidFill>
                <a:latin typeface="Tahoma" pitchFamily="34" charset="0"/>
              </a:rPr>
              <a:t>Recuento CD4 </a:t>
            </a:r>
            <a:r>
              <a:rPr lang="es-ES" sz="2400" b="1" dirty="0" err="1" smtClean="0">
                <a:solidFill>
                  <a:schemeClr val="bg1"/>
                </a:solidFill>
                <a:latin typeface="Tahoma" pitchFamily="34" charset="0"/>
              </a:rPr>
              <a:t>citometría</a:t>
            </a:r>
            <a:r>
              <a:rPr lang="es-ES" sz="2400" b="1" dirty="0" smtClean="0">
                <a:solidFill>
                  <a:schemeClr val="bg1"/>
                </a:solidFill>
                <a:latin typeface="Tahoma" pitchFamily="34" charset="0"/>
              </a:rPr>
              <a:t> de flujo</a:t>
            </a:r>
          </a:p>
          <a:p>
            <a:r>
              <a:rPr lang="es-ES" sz="2400" b="1" dirty="0" smtClean="0">
                <a:solidFill>
                  <a:srgbClr val="008000"/>
                </a:solidFill>
                <a:latin typeface="Tahoma" pitchFamily="34" charset="0"/>
              </a:rPr>
              <a:t>906715: </a:t>
            </a:r>
            <a:r>
              <a:rPr lang="es-ES" sz="2400" b="1" dirty="0" smtClean="0">
                <a:solidFill>
                  <a:schemeClr val="bg1"/>
                </a:solidFill>
                <a:latin typeface="Tahoma" pitchFamily="34" charset="0"/>
              </a:rPr>
              <a:t>Recuento CD4 </a:t>
            </a:r>
            <a:r>
              <a:rPr lang="es-ES" sz="2400" b="1" dirty="0" err="1" smtClean="0">
                <a:solidFill>
                  <a:schemeClr val="bg1"/>
                </a:solidFill>
                <a:latin typeface="Tahoma" pitchFamily="34" charset="0"/>
              </a:rPr>
              <a:t>Inmunoflorescencia</a:t>
            </a:r>
            <a:endParaRPr lang="es-ES" sz="2400" b="1" dirty="0" smtClean="0">
              <a:solidFill>
                <a:schemeClr val="bg1"/>
              </a:solidFill>
              <a:latin typeface="Tahoma" pitchFamily="34" charset="0"/>
            </a:endParaRPr>
          </a:p>
          <a:p>
            <a:r>
              <a:rPr lang="es-ES" sz="2400" b="1" dirty="0" smtClean="0">
                <a:solidFill>
                  <a:srgbClr val="008000"/>
                </a:solidFill>
                <a:latin typeface="Tahoma" pitchFamily="34" charset="0"/>
              </a:rPr>
              <a:t>906720</a:t>
            </a:r>
            <a:r>
              <a:rPr lang="es-ES" sz="2400" b="1" dirty="0" smtClean="0">
                <a:latin typeface="Tahoma" pitchFamily="34" charset="0"/>
              </a:rPr>
              <a:t>: </a:t>
            </a:r>
            <a:r>
              <a:rPr lang="es-ES" sz="2400" b="1" dirty="0" smtClean="0">
                <a:solidFill>
                  <a:schemeClr val="bg1"/>
                </a:solidFill>
                <a:latin typeface="Tahoma" pitchFamily="34" charset="0"/>
              </a:rPr>
              <a:t>CD4/CD8</a:t>
            </a:r>
          </a:p>
          <a:p>
            <a:r>
              <a:rPr lang="es-ES" sz="2400" b="1" dirty="0" smtClean="0">
                <a:solidFill>
                  <a:srgbClr val="008000"/>
                </a:solidFill>
                <a:latin typeface="Tahoma" pitchFamily="34" charset="0"/>
              </a:rPr>
              <a:t>906721: </a:t>
            </a:r>
            <a:r>
              <a:rPr lang="es-ES" sz="2400" b="1" dirty="0" smtClean="0">
                <a:latin typeface="Tahoma" pitchFamily="34" charset="0"/>
              </a:rPr>
              <a:t>C</a:t>
            </a:r>
            <a:r>
              <a:rPr lang="es-ES" sz="2400" b="1" dirty="0" smtClean="0">
                <a:solidFill>
                  <a:schemeClr val="bg1"/>
                </a:solidFill>
                <a:latin typeface="Tahoma" pitchFamily="34" charset="0"/>
              </a:rPr>
              <a:t>D8</a:t>
            </a:r>
          </a:p>
          <a:p>
            <a:pPr>
              <a:buFontTx/>
              <a:buNone/>
            </a:pPr>
            <a:endParaRPr lang="es-ES" sz="2800" dirty="0" smtClean="0">
              <a:latin typeface="Tahoma" pitchFamily="34" charset="0"/>
            </a:endParaRPr>
          </a:p>
          <a:p>
            <a:endParaRPr lang="es-ES" sz="2800" dirty="0" smtClean="0">
              <a:latin typeface="Tahoma" pitchFamily="34" charset="0"/>
            </a:endParaRPr>
          </a:p>
          <a:p>
            <a:endParaRPr lang="es-ES" sz="2800" dirty="0" smtClean="0">
              <a:latin typeface="Tahoma" pitchFamily="34" charset="0"/>
            </a:endParaRPr>
          </a:p>
          <a:p>
            <a:endParaRPr lang="es-ES" sz="2800" dirty="0" smtClean="0">
              <a:latin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188913"/>
            <a:ext cx="6480720" cy="1008062"/>
          </a:xfrm>
        </p:spPr>
        <p:txBody>
          <a:bodyPr/>
          <a:lstStyle/>
          <a:p>
            <a:pPr>
              <a:defRPr/>
            </a:pPr>
            <a:r>
              <a:rPr lang="es-CO" sz="2800" b="1" dirty="0" smtClean="0">
                <a:solidFill>
                  <a:schemeClr val="bg1"/>
                </a:solidFill>
                <a:effectLst/>
                <a:latin typeface="Tahoma" pitchFamily="34" charset="0"/>
              </a:rPr>
              <a:t>Caso confirmado de VIH </a:t>
            </a:r>
            <a:endParaRPr lang="es-ES" sz="2800" b="1" dirty="0" smtClean="0">
              <a:solidFill>
                <a:schemeClr val="bg1"/>
              </a:solidFill>
              <a:latin typeface="Tahoma" pitchFamily="34" charset="0"/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557338"/>
            <a:ext cx="5414963" cy="4767262"/>
          </a:xfrm>
        </p:spPr>
        <p:txBody>
          <a:bodyPr/>
          <a:lstStyle/>
          <a:p>
            <a:pPr algn="ctr">
              <a:buFontTx/>
              <a:buNone/>
            </a:pPr>
            <a:r>
              <a:rPr lang="es-CO" sz="2800" b="1" dirty="0" smtClean="0">
                <a:solidFill>
                  <a:schemeClr val="bg1"/>
                </a:solidFill>
                <a:latin typeface="Tahoma" pitchFamily="34" charset="0"/>
              </a:rPr>
              <a:t>Caso confirmado por Laboratorio </a:t>
            </a:r>
          </a:p>
          <a:p>
            <a:pPr>
              <a:buFontTx/>
              <a:buNone/>
            </a:pPr>
            <a:endParaRPr lang="es-CO" sz="2800" b="1" dirty="0" smtClean="0">
              <a:solidFill>
                <a:srgbClr val="FF3300"/>
              </a:solidFill>
              <a:latin typeface="Tahoma" pitchFamily="34" charset="0"/>
            </a:endParaRPr>
          </a:p>
          <a:p>
            <a:pPr algn="ctr">
              <a:buFontTx/>
              <a:buNone/>
            </a:pPr>
            <a:r>
              <a:rPr lang="es-CO" sz="2800" b="1" dirty="0" smtClean="0">
                <a:solidFill>
                  <a:srgbClr val="FF3300"/>
                </a:solidFill>
                <a:latin typeface="Tahoma" pitchFamily="34" charset="0"/>
              </a:rPr>
              <a:t>Western </a:t>
            </a:r>
            <a:r>
              <a:rPr lang="es-CO" sz="2800" b="1" dirty="0" err="1" smtClean="0">
                <a:solidFill>
                  <a:srgbClr val="FF3300"/>
                </a:solidFill>
                <a:latin typeface="Tahoma" pitchFamily="34" charset="0"/>
              </a:rPr>
              <a:t>Blot</a:t>
            </a:r>
            <a:r>
              <a:rPr lang="es-CO" sz="2800" b="1" dirty="0" smtClean="0">
                <a:solidFill>
                  <a:srgbClr val="FF3300"/>
                </a:solidFill>
                <a:latin typeface="Tahoma" pitchFamily="34" charset="0"/>
              </a:rPr>
              <a:t> positivo:  </a:t>
            </a:r>
            <a:r>
              <a:rPr lang="es-CO" sz="2800" b="1" dirty="0" smtClean="0">
                <a:latin typeface="Tahoma" pitchFamily="34" charset="0"/>
              </a:rPr>
              <a:t>A </a:t>
            </a:r>
            <a:r>
              <a:rPr lang="es-CO" sz="2800" b="1" dirty="0" smtClean="0">
                <a:solidFill>
                  <a:schemeClr val="bg1"/>
                </a:solidFill>
                <a:latin typeface="Tahoma" pitchFamily="34" charset="0"/>
              </a:rPr>
              <a:t>partir de los 18 meses de edad</a:t>
            </a:r>
          </a:p>
          <a:p>
            <a:pPr>
              <a:buFontTx/>
              <a:buNone/>
            </a:pPr>
            <a:endParaRPr lang="es-CO" sz="2800" b="1" dirty="0" smtClean="0">
              <a:solidFill>
                <a:srgbClr val="FF3300"/>
              </a:solidFill>
              <a:latin typeface="Tahoma" pitchFamily="34" charset="0"/>
            </a:endParaRPr>
          </a:p>
          <a:p>
            <a:pPr algn="ctr">
              <a:buFontTx/>
              <a:buNone/>
            </a:pPr>
            <a:r>
              <a:rPr lang="es-CO" sz="2800" b="1" dirty="0" smtClean="0">
                <a:solidFill>
                  <a:srgbClr val="FF3300"/>
                </a:solidFill>
                <a:latin typeface="Tahoma" pitchFamily="34" charset="0"/>
              </a:rPr>
              <a:t>Carga Viral: </a:t>
            </a:r>
            <a:r>
              <a:rPr lang="es-CO" sz="2800" b="1" dirty="0" smtClean="0">
                <a:solidFill>
                  <a:schemeClr val="bg1"/>
                </a:solidFill>
                <a:latin typeface="Tahoma" pitchFamily="34" charset="0"/>
              </a:rPr>
              <a:t>En menores de 18 meses  </a:t>
            </a:r>
            <a:endParaRPr lang="es-ES" sz="2800" b="1" dirty="0" smtClean="0">
              <a:solidFill>
                <a:schemeClr val="bg1"/>
              </a:solidFill>
              <a:latin typeface="Tahoma" pitchFamily="34" charset="0"/>
            </a:endParaRPr>
          </a:p>
          <a:p>
            <a:pPr algn="ctr">
              <a:buFontTx/>
              <a:buNone/>
            </a:pPr>
            <a:endParaRPr lang="es-ES" sz="2800" dirty="0" smtClean="0">
              <a:solidFill>
                <a:srgbClr val="FF0000"/>
              </a:solidFill>
              <a:latin typeface="Tahoma" pitchFamily="34" charset="0"/>
            </a:endParaRPr>
          </a:p>
        </p:txBody>
      </p:sp>
      <p:pic>
        <p:nvPicPr>
          <p:cNvPr id="6" name="5 Imagen" descr="virus vi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24128" y="1556792"/>
            <a:ext cx="3240360" cy="2736304"/>
          </a:xfrm>
          <a:prstGeom prst="rect">
            <a:avLst/>
          </a:prstGeom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008112"/>
          </a:xfrm>
        </p:spPr>
        <p:txBody>
          <a:bodyPr/>
          <a:lstStyle/>
          <a:p>
            <a:r>
              <a:rPr lang="es-CO" sz="32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Esquemas antirretrovirales</a:t>
            </a:r>
            <a:br>
              <a:rPr lang="es-CO" sz="32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</a:br>
            <a:r>
              <a:rPr lang="es-CO" sz="32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recomendados </a:t>
            </a:r>
            <a:r>
              <a:rPr lang="es-CO" sz="32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durante el embarazo</a:t>
            </a:r>
            <a:r>
              <a:rPr lang="es-CO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es-CO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</a:br>
            <a:endParaRPr lang="es-CO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988840"/>
            <a:ext cx="3888432" cy="4248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188913"/>
            <a:ext cx="8137599" cy="1008062"/>
          </a:xfrm>
          <a:noFill/>
        </p:spPr>
        <p:txBody>
          <a:bodyPr/>
          <a:lstStyle/>
          <a:p>
            <a:r>
              <a:rPr lang="es-ES_tradnl" sz="3200" b="1" dirty="0" smtClean="0">
                <a:solidFill>
                  <a:schemeClr val="bg1"/>
                </a:solidFill>
                <a:effectLst/>
                <a:latin typeface="Tahoma" pitchFamily="34" charset="0"/>
              </a:rPr>
              <a:t>Manejo de la Gestante Infectada </a:t>
            </a:r>
            <a:r>
              <a:rPr lang="es-ES" sz="2800" b="1" i="1" dirty="0" smtClean="0">
                <a:solidFill>
                  <a:schemeClr val="bg1"/>
                </a:solidFill>
                <a:effectLst/>
                <a:latin typeface="Tahoma" pitchFamily="34" charset="0"/>
                <a:cs typeface="Times New Roman" pitchFamily="18" charset="0"/>
              </a:rPr>
              <a:t> 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628775"/>
            <a:ext cx="4826000" cy="4968875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  <a:defRPr/>
            </a:pPr>
            <a:r>
              <a:rPr lang="es-MX" sz="2800" b="1" dirty="0" smtClean="0">
                <a:solidFill>
                  <a:schemeClr val="bg1"/>
                </a:solidFill>
                <a:latin typeface="Tahoma" pitchFamily="34" charset="0"/>
                <a:cs typeface="Arial" pitchFamily="34" charset="0"/>
              </a:rPr>
              <a:t>DX confirmado  de VIH se realiza  </a:t>
            </a:r>
          </a:p>
          <a:p>
            <a:pPr algn="ctr">
              <a:lnSpc>
                <a:spcPct val="90000"/>
              </a:lnSpc>
              <a:buFontTx/>
              <a:buNone/>
              <a:defRPr/>
            </a:pPr>
            <a:endParaRPr lang="es-MX" sz="2800" b="1" dirty="0" smtClean="0">
              <a:solidFill>
                <a:srgbClr val="FF0000"/>
              </a:solidFill>
              <a:latin typeface="Tahoma" pitchFamily="34" charset="0"/>
              <a:cs typeface="Arial" pitchFamily="34" charset="0"/>
            </a:endParaRPr>
          </a:p>
          <a:p>
            <a:pPr algn="ctr">
              <a:lnSpc>
                <a:spcPct val="90000"/>
              </a:lnSpc>
              <a:buFontTx/>
              <a:buNone/>
              <a:defRPr/>
            </a:pPr>
            <a:r>
              <a:rPr lang="es-MX" sz="2800" b="1" dirty="0" smtClean="0">
                <a:solidFill>
                  <a:srgbClr val="FF0000"/>
                </a:solidFill>
                <a:latin typeface="Tahoma" pitchFamily="34" charset="0"/>
                <a:cs typeface="Arial" pitchFamily="34" charset="0"/>
              </a:rPr>
              <a:t>Carga viral</a:t>
            </a:r>
            <a:r>
              <a:rPr lang="es-MX" sz="2800" b="1" dirty="0" smtClean="0">
                <a:latin typeface="Tahoma" pitchFamily="34" charset="0"/>
                <a:cs typeface="Arial" pitchFamily="34" charset="0"/>
              </a:rPr>
              <a:t> </a:t>
            </a:r>
            <a:r>
              <a:rPr lang="es-MX" sz="2800" b="1" dirty="0" smtClean="0">
                <a:solidFill>
                  <a:srgbClr val="FF0000"/>
                </a:solidFill>
                <a:latin typeface="Tahoma" pitchFamily="34" charset="0"/>
                <a:cs typeface="Arial" pitchFamily="34" charset="0"/>
              </a:rPr>
              <a:t>y recuento de Linfocitos  CD4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es-MX" sz="2800" b="1" dirty="0" smtClean="0">
                <a:latin typeface="Tahoma" pitchFamily="34" charset="0"/>
                <a:cs typeface="Arial" pitchFamily="34" charset="0"/>
              </a:rPr>
              <a:t> </a:t>
            </a:r>
          </a:p>
          <a:p>
            <a:pPr algn="ctr">
              <a:lnSpc>
                <a:spcPct val="90000"/>
              </a:lnSpc>
              <a:buFontTx/>
              <a:buNone/>
              <a:defRPr/>
            </a:pPr>
            <a:r>
              <a:rPr lang="es-MX" sz="2800" b="1" dirty="0" smtClean="0">
                <a:solidFill>
                  <a:schemeClr val="bg1"/>
                </a:solidFill>
                <a:latin typeface="Tahoma" pitchFamily="34" charset="0"/>
                <a:cs typeface="Arial" pitchFamily="34" charset="0"/>
              </a:rPr>
              <a:t>Repetir Carga viral entre la semana </a:t>
            </a:r>
            <a:r>
              <a:rPr lang="es-MX" sz="2800" b="1" dirty="0" smtClean="0">
                <a:solidFill>
                  <a:srgbClr val="FF0000"/>
                </a:solidFill>
                <a:latin typeface="Tahoma" pitchFamily="34" charset="0"/>
                <a:cs typeface="Arial" pitchFamily="34" charset="0"/>
              </a:rPr>
              <a:t>32 -  34 </a:t>
            </a:r>
          </a:p>
          <a:p>
            <a:pPr algn="ctr">
              <a:lnSpc>
                <a:spcPct val="90000"/>
              </a:lnSpc>
              <a:buFontTx/>
              <a:buNone/>
              <a:defRPr/>
            </a:pPr>
            <a:endParaRPr lang="es-MX" sz="2800" b="1" dirty="0" smtClean="0">
              <a:solidFill>
                <a:srgbClr val="FFFF00"/>
              </a:solidFill>
              <a:latin typeface="Tahoma" pitchFamily="34" charset="0"/>
              <a:cs typeface="Arial" pitchFamily="34" charset="0"/>
            </a:endParaRPr>
          </a:p>
          <a:p>
            <a:pPr algn="ctr">
              <a:lnSpc>
                <a:spcPct val="90000"/>
              </a:lnSpc>
              <a:buFontTx/>
              <a:buNone/>
              <a:defRPr/>
            </a:pPr>
            <a:r>
              <a:rPr lang="es-MX" sz="2800" b="1" dirty="0" smtClean="0">
                <a:solidFill>
                  <a:srgbClr val="FFFF00"/>
                </a:solidFill>
                <a:latin typeface="Tahoma" pitchFamily="34" charset="0"/>
                <a:cs typeface="Arial" pitchFamily="34" charset="0"/>
              </a:rPr>
              <a:t>ANTES DEL PARTO</a:t>
            </a:r>
          </a:p>
          <a:p>
            <a:pPr algn="ctr">
              <a:lnSpc>
                <a:spcPct val="90000"/>
              </a:lnSpc>
              <a:buFontTx/>
              <a:buNone/>
              <a:defRPr/>
            </a:pPr>
            <a:endParaRPr lang="es-MX" sz="2800" b="1" dirty="0" smtClean="0">
              <a:solidFill>
                <a:srgbClr val="008000"/>
              </a:solidFill>
              <a:latin typeface="Tahoma" pitchFamily="34" charset="0"/>
              <a:cs typeface="Arial" pitchFamily="34" charset="0"/>
            </a:endParaRPr>
          </a:p>
          <a:p>
            <a:pPr algn="ctr">
              <a:lnSpc>
                <a:spcPct val="90000"/>
              </a:lnSpc>
              <a:buFontTx/>
              <a:buNone/>
              <a:defRPr/>
            </a:pPr>
            <a:endParaRPr lang="es-MX" sz="2800" b="1" dirty="0" smtClean="0">
              <a:latin typeface="Tahoma" pitchFamily="34" charset="0"/>
              <a:cs typeface="Arial" pitchFamily="34" charset="0"/>
            </a:endParaRPr>
          </a:p>
        </p:txBody>
      </p:sp>
      <p:pic>
        <p:nvPicPr>
          <p:cNvPr id="32772" name="Picture 4" descr="234714[1]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651500" y="1700213"/>
            <a:ext cx="3262313" cy="4814887"/>
          </a:xfrm>
          <a:noFill/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548680"/>
            <a:ext cx="8569647" cy="792163"/>
          </a:xfrm>
          <a:noFill/>
        </p:spPr>
        <p:txBody>
          <a:bodyPr/>
          <a:lstStyle/>
          <a:p>
            <a:r>
              <a:rPr lang="es-ES" sz="3200" b="1" dirty="0" smtClean="0">
                <a:solidFill>
                  <a:schemeClr val="bg1"/>
                </a:solidFill>
                <a:effectLst/>
                <a:latin typeface="Tahoma" pitchFamily="34" charset="0"/>
              </a:rPr>
              <a:t>Tratamiento Profiláctico ARV en la gestante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916832"/>
            <a:ext cx="8135937" cy="4496668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  <a:defRPr/>
            </a:pPr>
            <a:r>
              <a:rPr lang="es-MX" b="1" dirty="0" smtClean="0">
                <a:solidFill>
                  <a:schemeClr val="bg1"/>
                </a:solidFill>
                <a:latin typeface="Tahoma" pitchFamily="34" charset="0"/>
                <a:cs typeface="Arial" pitchFamily="34" charset="0"/>
              </a:rPr>
              <a:t>Iniciar en todas las gestantes en la  </a:t>
            </a:r>
          </a:p>
          <a:p>
            <a:pPr algn="ctr">
              <a:lnSpc>
                <a:spcPct val="90000"/>
              </a:lnSpc>
              <a:buFontTx/>
              <a:buNone/>
              <a:defRPr/>
            </a:pPr>
            <a:endParaRPr lang="es-MX" sz="2800" b="1" dirty="0" smtClean="0">
              <a:latin typeface="Tahoma" pitchFamily="34" charset="0"/>
              <a:cs typeface="Arial" pitchFamily="34" charset="0"/>
            </a:endParaRPr>
          </a:p>
          <a:p>
            <a:pPr algn="ctr">
              <a:lnSpc>
                <a:spcPct val="90000"/>
              </a:lnSpc>
              <a:buFontTx/>
              <a:buNone/>
              <a:defRPr/>
            </a:pPr>
            <a:r>
              <a:rPr lang="es-MX" sz="2800" b="1" dirty="0" smtClean="0">
                <a:solidFill>
                  <a:srgbClr val="FF0000"/>
                </a:solidFill>
                <a:latin typeface="Tahoma" pitchFamily="34" charset="0"/>
                <a:cs typeface="Arial" pitchFamily="34" charset="0"/>
              </a:rPr>
              <a:t>SEMANA  14 DE GESTACI</a:t>
            </a:r>
            <a:r>
              <a:rPr lang="es-MX" sz="2800" b="1" dirty="0" smtClean="0">
                <a:solidFill>
                  <a:srgbClr val="FF0000"/>
                </a:solidFill>
                <a:cs typeface="Arial" pitchFamily="34" charset="0"/>
              </a:rPr>
              <a:t>Ó</a:t>
            </a:r>
            <a:r>
              <a:rPr lang="es-MX" sz="2800" b="1" dirty="0" smtClean="0">
                <a:solidFill>
                  <a:srgbClr val="FF0000"/>
                </a:solidFill>
                <a:latin typeface="Tahoma" pitchFamily="34" charset="0"/>
                <a:cs typeface="Arial" pitchFamily="34" charset="0"/>
              </a:rPr>
              <a:t>N</a:t>
            </a:r>
          </a:p>
          <a:p>
            <a:pPr algn="ctr">
              <a:lnSpc>
                <a:spcPct val="90000"/>
              </a:lnSpc>
              <a:buFontTx/>
              <a:buNone/>
              <a:defRPr/>
            </a:pPr>
            <a:endParaRPr lang="es-MX" sz="2800" b="1" dirty="0" smtClean="0">
              <a:solidFill>
                <a:srgbClr val="FF0000"/>
              </a:solidFill>
              <a:latin typeface="Tahoma" pitchFamily="34" charset="0"/>
              <a:cs typeface="Arial" pitchFamily="34" charset="0"/>
            </a:endParaRPr>
          </a:p>
          <a:p>
            <a:pPr algn="ctr">
              <a:lnSpc>
                <a:spcPct val="90000"/>
              </a:lnSpc>
              <a:buFontTx/>
              <a:buNone/>
              <a:defRPr/>
            </a:pPr>
            <a:r>
              <a:rPr lang="es-MX" sz="2800" b="1" dirty="0" smtClean="0">
                <a:solidFill>
                  <a:schemeClr val="bg1"/>
                </a:solidFill>
                <a:latin typeface="Tahoma" pitchFamily="34" charset="0"/>
                <a:cs typeface="Arial" pitchFamily="34" charset="0"/>
              </a:rPr>
              <a:t>independientemente del </a:t>
            </a:r>
            <a:r>
              <a:rPr lang="es-MX" sz="2800" b="1" dirty="0" smtClean="0">
                <a:solidFill>
                  <a:srgbClr val="FF0000"/>
                </a:solidFill>
                <a:latin typeface="Tahoma" pitchFamily="34" charset="0"/>
                <a:cs typeface="Arial" pitchFamily="34" charset="0"/>
              </a:rPr>
              <a:t>Recuento de CD4 </a:t>
            </a:r>
            <a:r>
              <a:rPr lang="es-MX" sz="2800" b="1" dirty="0" smtClean="0">
                <a:solidFill>
                  <a:schemeClr val="bg1"/>
                </a:solidFill>
                <a:latin typeface="Tahoma" pitchFamily="34" charset="0"/>
                <a:cs typeface="Arial" pitchFamily="34" charset="0"/>
              </a:rPr>
              <a:t>Nivel de </a:t>
            </a:r>
            <a:r>
              <a:rPr lang="es-MX" sz="2800" b="1" dirty="0" smtClean="0">
                <a:solidFill>
                  <a:srgbClr val="FF0000"/>
                </a:solidFill>
                <a:latin typeface="Tahoma" pitchFamily="34" charset="0"/>
                <a:cs typeface="Arial" pitchFamily="34" charset="0"/>
              </a:rPr>
              <a:t>Carga viral </a:t>
            </a:r>
          </a:p>
          <a:p>
            <a:pPr algn="ctr">
              <a:lnSpc>
                <a:spcPct val="90000"/>
              </a:lnSpc>
              <a:buFontTx/>
              <a:buNone/>
              <a:defRPr/>
            </a:pPr>
            <a:r>
              <a:rPr lang="es-MX" sz="28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 </a:t>
            </a:r>
          </a:p>
          <a:p>
            <a:pPr algn="ctr">
              <a:lnSpc>
                <a:spcPct val="90000"/>
              </a:lnSpc>
              <a:buFontTx/>
              <a:buNone/>
              <a:defRPr/>
            </a:pPr>
            <a:r>
              <a:rPr lang="es-MX" sz="2800" b="1" dirty="0" smtClean="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t> </a:t>
            </a:r>
            <a:r>
              <a:rPr lang="es-MX" sz="3600" b="1" dirty="0" smtClean="0">
                <a:solidFill>
                  <a:srgbClr val="FFFF00"/>
                </a:solidFill>
                <a:latin typeface="Tahoma" pitchFamily="34" charset="0"/>
                <a:cs typeface="Arial" pitchFamily="34" charset="0"/>
              </a:rPr>
              <a:t>presencia o ausencia de s</a:t>
            </a:r>
            <a:r>
              <a:rPr lang="es-MX" sz="3600" b="1" dirty="0" smtClean="0">
                <a:solidFill>
                  <a:srgbClr val="FFFF00"/>
                </a:solidFill>
                <a:cs typeface="Arial" pitchFamily="34" charset="0"/>
              </a:rPr>
              <a:t>í</a:t>
            </a:r>
            <a:r>
              <a:rPr lang="es-MX" sz="3600" b="1" dirty="0" smtClean="0">
                <a:solidFill>
                  <a:srgbClr val="FFFF00"/>
                </a:solidFill>
                <a:latin typeface="Tahoma" pitchFamily="34" charset="0"/>
                <a:cs typeface="Arial" pitchFamily="34" charset="0"/>
              </a:rPr>
              <a:t>ntomas</a:t>
            </a:r>
            <a:endParaRPr lang="es-ES" sz="3600" b="1" dirty="0" smtClean="0">
              <a:solidFill>
                <a:srgbClr val="FFFF00"/>
              </a:solidFill>
              <a:latin typeface="Tahoma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692696"/>
            <a:ext cx="8642350" cy="5976393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es-ES_tradnl" sz="2400" b="1" dirty="0" smtClean="0">
                <a:solidFill>
                  <a:schemeClr val="bg1"/>
                </a:solidFill>
                <a:latin typeface="Tahoma" pitchFamily="34" charset="0"/>
              </a:rPr>
              <a:t>GESTANTE </a:t>
            </a:r>
            <a:r>
              <a:rPr lang="es-ES_tradnl" sz="2400" b="1" dirty="0" smtClean="0">
                <a:solidFill>
                  <a:srgbClr val="FF0000"/>
                </a:solidFill>
                <a:latin typeface="Tahoma" pitchFamily="34" charset="0"/>
              </a:rPr>
              <a:t>SIN TAR</a:t>
            </a:r>
            <a:r>
              <a:rPr lang="es-ES_tradnl" sz="2400" b="1" dirty="0" smtClean="0">
                <a:latin typeface="Tahoma" pitchFamily="34" charset="0"/>
              </a:rPr>
              <a:t> 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es-ES_tradnl" sz="2400" b="1" dirty="0" smtClean="0">
                <a:solidFill>
                  <a:srgbClr val="FF0000"/>
                </a:solidFill>
                <a:latin typeface="Tahoma" pitchFamily="34" charset="0"/>
              </a:rPr>
              <a:t>Carga viral  MAYOR O MENOR de 1.000 </a:t>
            </a:r>
            <a:r>
              <a:rPr lang="es-ES_tradnl" sz="2400" b="1" dirty="0" smtClean="0">
                <a:latin typeface="Tahoma" pitchFamily="34" charset="0"/>
              </a:rPr>
              <a:t>copias  </a:t>
            </a:r>
          </a:p>
          <a:p>
            <a:pPr algn="ctr">
              <a:lnSpc>
                <a:spcPct val="90000"/>
              </a:lnSpc>
            </a:pPr>
            <a:endParaRPr lang="es-ES_tradnl" sz="2400" b="1" dirty="0" smtClean="0">
              <a:latin typeface="Tahoma" pitchFamily="34" charset="0"/>
            </a:endParaRPr>
          </a:p>
          <a:p>
            <a:pPr algn="ctr">
              <a:lnSpc>
                <a:spcPct val="90000"/>
              </a:lnSpc>
              <a:buFontTx/>
              <a:buNone/>
            </a:pPr>
            <a:r>
              <a:rPr lang="es-ES_tradnl" sz="2800" b="1" dirty="0" smtClean="0">
                <a:solidFill>
                  <a:srgbClr val="008000"/>
                </a:solidFill>
                <a:latin typeface="Tahoma" pitchFamily="34" charset="0"/>
              </a:rPr>
              <a:t>CD4 MENOR de 250</a:t>
            </a:r>
          </a:p>
          <a:p>
            <a:pPr algn="ctr">
              <a:lnSpc>
                <a:spcPct val="90000"/>
              </a:lnSpc>
            </a:pPr>
            <a:endParaRPr lang="es-ES_tradnl" sz="2400" b="1" dirty="0" smtClean="0">
              <a:solidFill>
                <a:srgbClr val="000066"/>
              </a:solidFill>
              <a:latin typeface="Tahoma" pitchFamily="34" charset="0"/>
            </a:endParaRPr>
          </a:p>
          <a:p>
            <a:pPr algn="ctr">
              <a:lnSpc>
                <a:spcPct val="90000"/>
              </a:lnSpc>
              <a:buFontTx/>
              <a:buNone/>
            </a:pPr>
            <a:r>
              <a:rPr lang="es-ES_tradnl" sz="2400" b="1" dirty="0" err="1" smtClean="0">
                <a:solidFill>
                  <a:schemeClr val="bg1"/>
                </a:solidFill>
                <a:latin typeface="Tahoma" pitchFamily="34" charset="0"/>
              </a:rPr>
              <a:t>Zidovudina+Lamivudina</a:t>
            </a:r>
            <a:r>
              <a:rPr lang="es-ES_tradnl" sz="2400" b="1" dirty="0" smtClean="0">
                <a:solidFill>
                  <a:schemeClr val="bg1"/>
                </a:solidFill>
                <a:latin typeface="Tahoma" pitchFamily="34" charset="0"/>
              </a:rPr>
              <a:t> +</a:t>
            </a:r>
            <a:r>
              <a:rPr lang="es-ES_tradnl" sz="2400" b="1" dirty="0" err="1" smtClean="0">
                <a:solidFill>
                  <a:schemeClr val="bg1"/>
                </a:solidFill>
                <a:latin typeface="Tahoma" pitchFamily="34" charset="0"/>
              </a:rPr>
              <a:t>Nevirapina</a:t>
            </a:r>
            <a:r>
              <a:rPr lang="es-ES_tradnl" sz="2400" b="1" dirty="0" smtClean="0">
                <a:solidFill>
                  <a:schemeClr val="bg1"/>
                </a:solidFill>
                <a:latin typeface="Tahoma" pitchFamily="34" charset="0"/>
              </a:rPr>
              <a:t>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es-ES_tradnl" sz="1800" b="1" dirty="0" smtClean="0">
                <a:solidFill>
                  <a:schemeClr val="bg1"/>
                </a:solidFill>
                <a:latin typeface="Tahoma" pitchFamily="34" charset="0"/>
              </a:rPr>
              <a:t>Dosificaci</a:t>
            </a:r>
            <a:r>
              <a:rPr lang="es-ES_tradnl" sz="1800" b="1" dirty="0" smtClean="0">
                <a:solidFill>
                  <a:schemeClr val="bg1"/>
                </a:solidFill>
              </a:rPr>
              <a:t>ó</a:t>
            </a:r>
            <a:r>
              <a:rPr lang="es-ES_tradnl" sz="1800" b="1" dirty="0" smtClean="0">
                <a:solidFill>
                  <a:schemeClr val="bg1"/>
                </a:solidFill>
                <a:latin typeface="Tahoma" pitchFamily="34" charset="0"/>
              </a:rPr>
              <a:t>n: ZD </a:t>
            </a:r>
            <a:r>
              <a:rPr lang="es-ES_tradnl" sz="1800" b="1" dirty="0" err="1" smtClean="0">
                <a:solidFill>
                  <a:schemeClr val="bg1"/>
                </a:solidFill>
                <a:latin typeface="Tahoma" pitchFamily="34" charset="0"/>
              </a:rPr>
              <a:t>tab</a:t>
            </a:r>
            <a:r>
              <a:rPr lang="es-ES_tradnl" sz="1800" b="1" dirty="0" smtClean="0">
                <a:solidFill>
                  <a:schemeClr val="bg1"/>
                </a:solidFill>
                <a:latin typeface="Tahoma" pitchFamily="34" charset="0"/>
              </a:rPr>
              <a:t> </a:t>
            </a:r>
            <a:r>
              <a:rPr lang="es-ES_tradnl" sz="1800" b="1" dirty="0" smtClean="0">
                <a:solidFill>
                  <a:srgbClr val="FF0000"/>
                </a:solidFill>
                <a:latin typeface="Tahoma" pitchFamily="34" charset="0"/>
              </a:rPr>
              <a:t>300 mg</a:t>
            </a:r>
            <a:r>
              <a:rPr lang="es-ES_tradnl" sz="1800" b="1" dirty="0" smtClean="0">
                <a:solidFill>
                  <a:schemeClr val="bg1"/>
                </a:solidFill>
                <a:latin typeface="Tahoma" pitchFamily="34" charset="0"/>
              </a:rPr>
              <a:t>+ </a:t>
            </a:r>
            <a:r>
              <a:rPr lang="es-ES_tradnl" sz="1800" b="1" dirty="0" err="1" smtClean="0">
                <a:solidFill>
                  <a:schemeClr val="bg1"/>
                </a:solidFill>
                <a:latin typeface="Tahoma" pitchFamily="34" charset="0"/>
              </a:rPr>
              <a:t>Lamivudina</a:t>
            </a:r>
            <a:r>
              <a:rPr lang="es-ES_tradnl" sz="1800" b="1" dirty="0" smtClean="0">
                <a:solidFill>
                  <a:schemeClr val="bg1"/>
                </a:solidFill>
                <a:latin typeface="Tahoma" pitchFamily="34" charset="0"/>
              </a:rPr>
              <a:t> </a:t>
            </a:r>
            <a:r>
              <a:rPr lang="es-ES_tradnl" sz="1800" b="1" dirty="0" smtClean="0">
                <a:solidFill>
                  <a:srgbClr val="FF0000"/>
                </a:solidFill>
                <a:latin typeface="Tahoma" pitchFamily="34" charset="0"/>
              </a:rPr>
              <a:t>150 mg </a:t>
            </a:r>
            <a:r>
              <a:rPr lang="es-ES_tradnl" sz="1800" b="1" dirty="0" smtClean="0">
                <a:solidFill>
                  <a:schemeClr val="bg1"/>
                </a:solidFill>
                <a:latin typeface="Tahoma" pitchFamily="34" charset="0"/>
              </a:rPr>
              <a:t>dar</a:t>
            </a:r>
            <a:r>
              <a:rPr lang="es-ES_tradnl" sz="1800" b="1" dirty="0" smtClean="0">
                <a:latin typeface="Tahoma" pitchFamily="34" charset="0"/>
              </a:rPr>
              <a:t> </a:t>
            </a:r>
            <a:r>
              <a:rPr lang="es-ES_tradnl" sz="1800" b="1" dirty="0" smtClean="0">
                <a:solidFill>
                  <a:srgbClr val="FFFF00"/>
                </a:solidFill>
                <a:latin typeface="Tahoma" pitchFamily="34" charset="0"/>
              </a:rPr>
              <a:t>1  </a:t>
            </a:r>
            <a:r>
              <a:rPr lang="es-ES_tradnl" sz="1800" b="1" dirty="0" err="1" smtClean="0">
                <a:solidFill>
                  <a:srgbClr val="FFFF00"/>
                </a:solidFill>
                <a:latin typeface="Tahoma" pitchFamily="34" charset="0"/>
              </a:rPr>
              <a:t>tab</a:t>
            </a:r>
            <a:r>
              <a:rPr lang="es-ES_tradnl" sz="1800" b="1" dirty="0" smtClean="0">
                <a:solidFill>
                  <a:srgbClr val="FFFF00"/>
                </a:solidFill>
                <a:latin typeface="Tahoma" pitchFamily="34" charset="0"/>
              </a:rPr>
              <a:t> C/12 horas </a:t>
            </a:r>
            <a:r>
              <a:rPr lang="es-ES_tradnl" sz="1800" b="1" dirty="0" smtClean="0">
                <a:solidFill>
                  <a:schemeClr val="bg1"/>
                </a:solidFill>
                <a:latin typeface="Tahoma" pitchFamily="34" charset="0"/>
              </a:rPr>
              <a:t>+</a:t>
            </a:r>
            <a:r>
              <a:rPr lang="es-ES_tradnl" sz="1800" b="1" dirty="0" err="1" smtClean="0">
                <a:solidFill>
                  <a:schemeClr val="bg1"/>
                </a:solidFill>
                <a:latin typeface="Tahoma" pitchFamily="34" charset="0"/>
              </a:rPr>
              <a:t>Nevirapina</a:t>
            </a:r>
            <a:r>
              <a:rPr lang="es-ES_tradnl" sz="1800" b="1" dirty="0" smtClean="0">
                <a:solidFill>
                  <a:schemeClr val="bg1"/>
                </a:solidFill>
                <a:latin typeface="Tahoma" pitchFamily="34" charset="0"/>
              </a:rPr>
              <a:t> </a:t>
            </a:r>
            <a:r>
              <a:rPr lang="es-ES_tradnl" sz="1800" b="1" dirty="0" err="1" smtClean="0">
                <a:solidFill>
                  <a:schemeClr val="bg1"/>
                </a:solidFill>
                <a:latin typeface="Tahoma" pitchFamily="34" charset="0"/>
              </a:rPr>
              <a:t>tab</a:t>
            </a:r>
            <a:r>
              <a:rPr lang="es-ES_tradnl" sz="1800" b="1" dirty="0" smtClean="0">
                <a:solidFill>
                  <a:schemeClr val="bg1"/>
                </a:solidFill>
                <a:latin typeface="Tahoma" pitchFamily="34" charset="0"/>
              </a:rPr>
              <a:t>  de </a:t>
            </a:r>
            <a:r>
              <a:rPr lang="es-ES_tradnl" sz="1800" b="1" dirty="0" smtClean="0">
                <a:solidFill>
                  <a:srgbClr val="FF0000"/>
                </a:solidFill>
                <a:latin typeface="Tahoma" pitchFamily="34" charset="0"/>
              </a:rPr>
              <a:t>200 mg</a:t>
            </a:r>
            <a:r>
              <a:rPr lang="es-ES_tradnl" sz="1800" b="1" dirty="0" smtClean="0">
                <a:latin typeface="Tahoma" pitchFamily="34" charset="0"/>
              </a:rPr>
              <a:t> dar </a:t>
            </a:r>
            <a:r>
              <a:rPr lang="es-ES_tradnl" sz="2000" b="1" dirty="0" smtClean="0">
                <a:solidFill>
                  <a:srgbClr val="FFFF00"/>
                </a:solidFill>
                <a:latin typeface="Tahoma" pitchFamily="34" charset="0"/>
              </a:rPr>
              <a:t>1 </a:t>
            </a:r>
            <a:r>
              <a:rPr lang="es-ES_tradnl" sz="2000" b="1" dirty="0" err="1" smtClean="0">
                <a:solidFill>
                  <a:srgbClr val="FFFF00"/>
                </a:solidFill>
                <a:latin typeface="Tahoma" pitchFamily="34" charset="0"/>
              </a:rPr>
              <a:t>tab</a:t>
            </a:r>
            <a:r>
              <a:rPr lang="es-ES_tradnl" sz="2000" b="1" dirty="0" smtClean="0">
                <a:solidFill>
                  <a:srgbClr val="FFFF00"/>
                </a:solidFill>
                <a:latin typeface="Tahoma" pitchFamily="34" charset="0"/>
              </a:rPr>
              <a:t> C/12 horas</a:t>
            </a:r>
          </a:p>
          <a:p>
            <a:pPr algn="ctr">
              <a:lnSpc>
                <a:spcPct val="90000"/>
              </a:lnSpc>
            </a:pPr>
            <a:endParaRPr lang="es-ES_tradnl" sz="1800" b="1" dirty="0" smtClean="0">
              <a:latin typeface="Tahoma" pitchFamily="34" charset="0"/>
            </a:endParaRPr>
          </a:p>
          <a:p>
            <a:pPr algn="ctr">
              <a:lnSpc>
                <a:spcPct val="90000"/>
              </a:lnSpc>
              <a:buFontTx/>
              <a:buNone/>
            </a:pPr>
            <a:endParaRPr lang="es-ES_tradnl" sz="1600" b="1" dirty="0" smtClean="0">
              <a:latin typeface="Tahoma" pitchFamily="34" charset="0"/>
            </a:endParaRPr>
          </a:p>
          <a:p>
            <a:pPr algn="ctr">
              <a:lnSpc>
                <a:spcPct val="90000"/>
              </a:lnSpc>
              <a:buFontTx/>
              <a:buNone/>
            </a:pPr>
            <a:r>
              <a:rPr lang="es-ES_tradnl" sz="2000" b="1" dirty="0" smtClean="0">
                <a:solidFill>
                  <a:srgbClr val="FFFF00"/>
                </a:solidFill>
                <a:latin typeface="Tahoma" pitchFamily="34" charset="0"/>
              </a:rPr>
              <a:t>La </a:t>
            </a:r>
            <a:r>
              <a:rPr lang="es-ES_tradnl" sz="2000" b="1" dirty="0" err="1" smtClean="0">
                <a:solidFill>
                  <a:srgbClr val="FFFF00"/>
                </a:solidFill>
                <a:latin typeface="Tahoma" pitchFamily="34" charset="0"/>
              </a:rPr>
              <a:t>nevirapina</a:t>
            </a:r>
            <a:r>
              <a:rPr lang="es-ES_tradnl" sz="2000" b="1" dirty="0" smtClean="0">
                <a:solidFill>
                  <a:srgbClr val="FFFF00"/>
                </a:solidFill>
                <a:latin typeface="Tahoma" pitchFamily="34" charset="0"/>
              </a:rPr>
              <a:t> debe ser iniciada con una dosis de 200 mg d</a:t>
            </a:r>
            <a:r>
              <a:rPr lang="es-ES_tradnl" sz="2000" b="1" dirty="0" smtClean="0">
                <a:solidFill>
                  <a:srgbClr val="FFFF00"/>
                </a:solidFill>
              </a:rPr>
              <a:t>í</a:t>
            </a:r>
            <a:r>
              <a:rPr lang="es-ES_tradnl" sz="2000" b="1" dirty="0" smtClean="0">
                <a:solidFill>
                  <a:srgbClr val="FFFF00"/>
                </a:solidFill>
                <a:latin typeface="Tahoma" pitchFamily="34" charset="0"/>
              </a:rPr>
              <a:t>a.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es-ES_tradnl" sz="2000" b="1" dirty="0" smtClean="0">
                <a:solidFill>
                  <a:srgbClr val="FFFF00"/>
                </a:solidFill>
                <a:latin typeface="Tahoma" pitchFamily="34" charset="0"/>
              </a:rPr>
              <a:t>1 </a:t>
            </a:r>
            <a:r>
              <a:rPr lang="es-ES_tradnl" sz="2000" b="1" dirty="0" err="1" smtClean="0">
                <a:solidFill>
                  <a:srgbClr val="FFFF00"/>
                </a:solidFill>
                <a:latin typeface="Tahoma" pitchFamily="34" charset="0"/>
              </a:rPr>
              <a:t>tab</a:t>
            </a:r>
            <a:r>
              <a:rPr lang="es-ES_tradnl" sz="2000" b="1" dirty="0" smtClean="0">
                <a:solidFill>
                  <a:srgbClr val="FFFF00"/>
                </a:solidFill>
                <a:latin typeface="Tahoma" pitchFamily="34" charset="0"/>
              </a:rPr>
              <a:t> al d</a:t>
            </a:r>
            <a:r>
              <a:rPr lang="es-ES_tradnl" sz="2000" b="1" dirty="0" smtClean="0">
                <a:solidFill>
                  <a:srgbClr val="FFFF00"/>
                </a:solidFill>
              </a:rPr>
              <a:t>í</a:t>
            </a:r>
            <a:r>
              <a:rPr lang="es-ES_tradnl" sz="2000" b="1" dirty="0" smtClean="0">
                <a:solidFill>
                  <a:srgbClr val="FFFF00"/>
                </a:solidFill>
                <a:latin typeface="Tahoma" pitchFamily="34" charset="0"/>
              </a:rPr>
              <a:t>a  por 15 d</a:t>
            </a:r>
            <a:r>
              <a:rPr lang="es-ES_tradnl" sz="2000" b="1" dirty="0" smtClean="0">
                <a:solidFill>
                  <a:srgbClr val="FFFF00"/>
                </a:solidFill>
              </a:rPr>
              <a:t>í</a:t>
            </a:r>
            <a:r>
              <a:rPr lang="es-ES_tradnl" sz="2000" b="1" dirty="0" smtClean="0">
                <a:solidFill>
                  <a:srgbClr val="FFFF00"/>
                </a:solidFill>
                <a:latin typeface="Tahoma" pitchFamily="34" charset="0"/>
              </a:rPr>
              <a:t>as, </a:t>
            </a:r>
            <a:r>
              <a:rPr lang="es-ES_tradnl" sz="2000" b="1" dirty="0" smtClean="0">
                <a:solidFill>
                  <a:srgbClr val="FF0000"/>
                </a:solidFill>
                <a:latin typeface="Tahoma" pitchFamily="34" charset="0"/>
              </a:rPr>
              <a:t>para despu</a:t>
            </a:r>
            <a:r>
              <a:rPr lang="es-ES_tradnl" sz="2000" b="1" dirty="0" smtClean="0">
                <a:solidFill>
                  <a:srgbClr val="FF0000"/>
                </a:solidFill>
              </a:rPr>
              <a:t>é</a:t>
            </a:r>
            <a:r>
              <a:rPr lang="es-ES_tradnl" sz="2000" b="1" dirty="0" smtClean="0">
                <a:solidFill>
                  <a:srgbClr val="FF0000"/>
                </a:solidFill>
                <a:latin typeface="Tahoma" pitchFamily="34" charset="0"/>
              </a:rPr>
              <a:t>s aumentar la dosis a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es-ES_tradnl" sz="2000" b="1" dirty="0" smtClean="0">
                <a:solidFill>
                  <a:srgbClr val="FF0000"/>
                </a:solidFill>
                <a:latin typeface="Tahoma" pitchFamily="34" charset="0"/>
              </a:rPr>
              <a:t>200 mg 1 </a:t>
            </a:r>
            <a:r>
              <a:rPr lang="es-ES_tradnl" sz="2000" b="1" dirty="0" err="1" smtClean="0">
                <a:solidFill>
                  <a:srgbClr val="FF0000"/>
                </a:solidFill>
                <a:latin typeface="Tahoma" pitchFamily="34" charset="0"/>
              </a:rPr>
              <a:t>tab</a:t>
            </a:r>
            <a:r>
              <a:rPr lang="es-ES_tradnl" sz="2000" b="1" dirty="0" smtClean="0">
                <a:solidFill>
                  <a:srgbClr val="FF0000"/>
                </a:solidFill>
                <a:latin typeface="Tahoma" pitchFamily="34" charset="0"/>
              </a:rPr>
              <a:t> C/12 horas </a:t>
            </a:r>
            <a:r>
              <a:rPr lang="es-ES_tradnl" sz="2000" b="1" dirty="0" smtClean="0">
                <a:solidFill>
                  <a:schemeClr val="bg1"/>
                </a:solidFill>
                <a:latin typeface="Tahoma" pitchFamily="34" charset="0"/>
              </a:rPr>
              <a:t>si la gestante ha tolerado el medicamento</a:t>
            </a:r>
          </a:p>
          <a:p>
            <a:pPr>
              <a:lnSpc>
                <a:spcPct val="90000"/>
              </a:lnSpc>
            </a:pPr>
            <a:endParaRPr lang="es-ES" sz="2000" b="1" dirty="0" smtClean="0">
              <a:solidFill>
                <a:schemeClr val="accent2"/>
              </a:solidFill>
              <a:latin typeface="Tahoma" pitchFamily="34" charset="0"/>
              <a:cs typeface="Arial" charset="0"/>
            </a:endParaRP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764704"/>
            <a:ext cx="8640762" cy="5575771"/>
          </a:xfrm>
        </p:spPr>
        <p:txBody>
          <a:bodyPr/>
          <a:lstStyle/>
          <a:p>
            <a:pPr algn="ctr">
              <a:buFontTx/>
              <a:buNone/>
            </a:pPr>
            <a:r>
              <a:rPr lang="es-ES_tradnl" sz="2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GESTANTE </a:t>
            </a:r>
            <a:r>
              <a:rPr lang="es-ES_tradnl" sz="2400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s-ES_tradnl" sz="24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SIN TAR</a:t>
            </a:r>
            <a:r>
              <a:rPr lang="es-ES_tradnl" sz="2400" b="1" dirty="0" smtClean="0">
                <a:latin typeface="Tahoma" pitchFamily="34" charset="0"/>
                <a:cs typeface="Tahoma" pitchFamily="34" charset="0"/>
              </a:rPr>
              <a:t>   </a:t>
            </a:r>
          </a:p>
          <a:p>
            <a:pPr algn="ctr">
              <a:buFontTx/>
              <a:buNone/>
            </a:pPr>
            <a:r>
              <a:rPr lang="es-ES_tradnl" sz="2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Carga viral </a:t>
            </a:r>
            <a:r>
              <a:rPr lang="es-ES_tradnl" sz="24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MAYOR O MENOR </a:t>
            </a:r>
            <a:r>
              <a:rPr lang="es-ES_tradnl" sz="2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de</a:t>
            </a:r>
            <a:r>
              <a:rPr lang="es-ES_tradnl" sz="24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1.000 </a:t>
            </a:r>
            <a:r>
              <a:rPr lang="es-ES_tradnl" sz="2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copias</a:t>
            </a:r>
          </a:p>
          <a:p>
            <a:pPr algn="ctr">
              <a:buFontTx/>
              <a:buNone/>
            </a:pPr>
            <a:endParaRPr lang="es-ES_tradnl" sz="2800" b="1" dirty="0" smtClean="0">
              <a:latin typeface="Tahoma" pitchFamily="34" charset="0"/>
              <a:cs typeface="Tahoma" pitchFamily="34" charset="0"/>
            </a:endParaRPr>
          </a:p>
          <a:p>
            <a:pPr algn="ctr">
              <a:buFontTx/>
              <a:buNone/>
            </a:pPr>
            <a:r>
              <a:rPr lang="es-ES_tradnl" sz="2800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Independiente  del conteo  de CD4</a:t>
            </a:r>
          </a:p>
          <a:p>
            <a:pPr algn="ctr">
              <a:buFontTx/>
              <a:buNone/>
            </a:pPr>
            <a:endParaRPr lang="es-ES_tradnl" sz="2800" b="1" i="1" dirty="0" smtClean="0">
              <a:latin typeface="Tahoma" pitchFamily="34" charset="0"/>
              <a:cs typeface="Tahoma" pitchFamily="34" charset="0"/>
            </a:endParaRPr>
          </a:p>
          <a:p>
            <a:pPr algn="ctr">
              <a:buFontTx/>
              <a:buNone/>
            </a:pPr>
            <a:r>
              <a:rPr lang="es-ES_tradnl" sz="2400" b="1" i="1" dirty="0" err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Z</a:t>
            </a:r>
            <a:r>
              <a:rPr lang="es-ES_tradnl" sz="2400" b="1" dirty="0" err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idovudina+Lamivudina+Lopinavir+Ritonavir</a:t>
            </a:r>
            <a:endParaRPr lang="es-ES_tradnl" sz="24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buFontTx/>
              <a:buNone/>
            </a:pPr>
            <a:endParaRPr lang="es-ES_tradnl" sz="2000" b="1" dirty="0" smtClean="0"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buFontTx/>
              <a:buNone/>
            </a:pPr>
            <a:r>
              <a:rPr lang="es-ES_tradnl" sz="2000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Dosificación: ZD </a:t>
            </a:r>
            <a:r>
              <a:rPr lang="es-ES_tradnl" sz="2000" b="1" dirty="0" err="1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tb</a:t>
            </a:r>
            <a:r>
              <a:rPr lang="es-ES_tradnl" sz="2000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s-ES_tradnl" sz="20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300 mg</a:t>
            </a:r>
            <a:r>
              <a:rPr lang="es-ES_tradnl" sz="2000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+ </a:t>
            </a:r>
            <a:r>
              <a:rPr lang="es-ES_tradnl" sz="2000" b="1" dirty="0" err="1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Lamivudina</a:t>
            </a:r>
            <a:r>
              <a:rPr lang="es-ES_tradnl" sz="2000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s-ES_tradnl" sz="20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150 mg </a:t>
            </a:r>
          </a:p>
          <a:p>
            <a:pPr algn="ctr">
              <a:buFontTx/>
              <a:buNone/>
            </a:pPr>
            <a:r>
              <a:rPr lang="es-ES_tradnl" sz="20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dar </a:t>
            </a:r>
          </a:p>
          <a:p>
            <a:pPr algn="ctr">
              <a:buFontTx/>
              <a:buNone/>
            </a:pPr>
            <a:r>
              <a:rPr lang="es-ES_tradnl" sz="20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1 </a:t>
            </a:r>
            <a:r>
              <a:rPr lang="es-ES_tradnl" sz="2000" b="1" dirty="0" err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tab</a:t>
            </a:r>
            <a:r>
              <a:rPr lang="es-ES_tradnl" sz="20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C 12/horas +</a:t>
            </a:r>
            <a:r>
              <a:rPr lang="es-ES_tradnl" sz="2000" b="1" dirty="0" err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Lopinavir</a:t>
            </a:r>
            <a:r>
              <a:rPr lang="es-ES_tradnl" sz="20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s-ES_tradnl" sz="2000" b="1" dirty="0" err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tab</a:t>
            </a:r>
            <a:r>
              <a:rPr lang="es-ES_tradnl" sz="20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200 </a:t>
            </a:r>
            <a:r>
              <a:rPr lang="es-ES_tradnl" sz="2000" b="1" dirty="0" err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mg+Ritonavir</a:t>
            </a:r>
            <a:r>
              <a:rPr lang="es-ES_tradnl" sz="20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50mg </a:t>
            </a:r>
          </a:p>
          <a:p>
            <a:pPr algn="ctr">
              <a:buFontTx/>
              <a:buNone/>
            </a:pPr>
            <a:r>
              <a:rPr lang="es-ES_tradnl" sz="20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dar 2 </a:t>
            </a:r>
            <a:r>
              <a:rPr lang="es-ES_tradnl" sz="2000" b="1" dirty="0" err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tab</a:t>
            </a:r>
            <a:r>
              <a:rPr lang="es-ES_tradnl" sz="20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C/12 horas</a:t>
            </a:r>
          </a:p>
          <a:p>
            <a:pPr algn="ctr"/>
            <a:endParaRPr lang="es-ES_tradnl" sz="2400" b="1" dirty="0" smtClean="0">
              <a:solidFill>
                <a:srgbClr val="000066"/>
              </a:solidFill>
              <a:latin typeface="Tahoma" pitchFamily="34" charset="0"/>
            </a:endParaRPr>
          </a:p>
          <a:p>
            <a:pPr algn="ctr">
              <a:buFontTx/>
              <a:buNone/>
            </a:pPr>
            <a:endParaRPr lang="es-ES" b="1" dirty="0" smtClean="0">
              <a:latin typeface="Tahoma" pitchFamily="34" charset="0"/>
            </a:endParaRP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3" y="260350"/>
            <a:ext cx="7344816" cy="792163"/>
          </a:xfrm>
        </p:spPr>
        <p:txBody>
          <a:bodyPr/>
          <a:lstStyle/>
          <a:p>
            <a:r>
              <a:rPr lang="es-ES" sz="3200" b="1" dirty="0" smtClean="0">
                <a:solidFill>
                  <a:schemeClr val="bg1"/>
                </a:solidFill>
                <a:effectLst/>
                <a:latin typeface="Tahoma" pitchFamily="34" charset="0"/>
                <a:cs typeface="Times New Roman" pitchFamily="18" charset="0"/>
              </a:rPr>
              <a:t>Detección de la gestante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844675"/>
            <a:ext cx="5111750" cy="4248150"/>
          </a:xfrm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  <a:defRPr/>
            </a:pPr>
            <a:r>
              <a:rPr lang="es-MX" sz="2400" b="1" dirty="0" smtClean="0">
                <a:solidFill>
                  <a:schemeClr val="bg1"/>
                </a:solidFill>
                <a:latin typeface="Tahoma" pitchFamily="34" charset="0"/>
                <a:cs typeface="Arial" charset="0"/>
              </a:rPr>
              <a:t>Probabilidad de transmisión perinatal del VIH  </a:t>
            </a:r>
            <a:r>
              <a:rPr lang="es-MX" sz="2400" b="1" dirty="0" smtClean="0">
                <a:solidFill>
                  <a:srgbClr val="FF0000"/>
                </a:solidFill>
                <a:latin typeface="Tahoma" pitchFamily="34" charset="0"/>
                <a:cs typeface="Arial" charset="0"/>
              </a:rPr>
              <a:t>SIN </a:t>
            </a:r>
            <a:r>
              <a:rPr lang="es-MX" sz="2400" b="1" dirty="0" smtClean="0">
                <a:solidFill>
                  <a:schemeClr val="bg1"/>
                </a:solidFill>
                <a:latin typeface="Tahoma" pitchFamily="34" charset="0"/>
                <a:cs typeface="Arial" charset="0"/>
              </a:rPr>
              <a:t>intervención	</a:t>
            </a:r>
          </a:p>
          <a:p>
            <a:pPr algn="ctr">
              <a:lnSpc>
                <a:spcPct val="80000"/>
              </a:lnSpc>
              <a:buFontTx/>
              <a:buNone/>
              <a:defRPr/>
            </a:pPr>
            <a:endParaRPr lang="es-MX" sz="2400" b="1" dirty="0" smtClean="0">
              <a:latin typeface="Tahoma" pitchFamily="34" charset="0"/>
              <a:cs typeface="Arial" charset="0"/>
            </a:endParaRPr>
          </a:p>
          <a:p>
            <a:pPr algn="ctr">
              <a:lnSpc>
                <a:spcPct val="80000"/>
              </a:lnSpc>
              <a:buFontTx/>
              <a:buNone/>
              <a:defRPr/>
            </a:pPr>
            <a:r>
              <a:rPr lang="es-MX" b="1" dirty="0" smtClean="0">
                <a:solidFill>
                  <a:srgbClr val="00B0F0"/>
                </a:solidFill>
                <a:latin typeface="Tahoma" pitchFamily="34" charset="0"/>
                <a:cs typeface="Arial" charset="0"/>
              </a:rPr>
              <a:t>Es del  30 al  35%</a:t>
            </a:r>
          </a:p>
          <a:p>
            <a:pPr algn="ctr">
              <a:lnSpc>
                <a:spcPct val="80000"/>
              </a:lnSpc>
              <a:buFontTx/>
              <a:buNone/>
              <a:defRPr/>
            </a:pPr>
            <a:endParaRPr lang="es-MX" b="1" dirty="0" smtClean="0">
              <a:solidFill>
                <a:srgbClr val="3333FF"/>
              </a:solidFill>
              <a:latin typeface="Tahoma" pitchFamily="34" charset="0"/>
              <a:cs typeface="Arial" charset="0"/>
            </a:endParaRPr>
          </a:p>
          <a:p>
            <a:pPr algn="ctr">
              <a:lnSpc>
                <a:spcPct val="80000"/>
              </a:lnSpc>
              <a:buFontTx/>
              <a:buNone/>
              <a:defRPr/>
            </a:pPr>
            <a:r>
              <a:rPr lang="es-MX" b="1" dirty="0" smtClean="0">
                <a:solidFill>
                  <a:srgbClr val="FF0000"/>
                </a:solidFill>
                <a:latin typeface="Tahoma" pitchFamily="34" charset="0"/>
                <a:cs typeface="Arial" charset="0"/>
              </a:rPr>
              <a:t>Eliminación del VIH perinatal</a:t>
            </a:r>
            <a:r>
              <a:rPr lang="es-MX" b="1" dirty="0" smtClean="0">
                <a:solidFill>
                  <a:schemeClr val="bg1"/>
                </a:solidFill>
                <a:latin typeface="Tahoma" pitchFamily="34" charset="0"/>
                <a:cs typeface="Arial" charset="0"/>
              </a:rPr>
              <a:t> 2% o menos</a:t>
            </a:r>
            <a:endParaRPr lang="es-MX" b="1" dirty="0" smtClean="0">
              <a:solidFill>
                <a:srgbClr val="FF0000"/>
              </a:solidFill>
              <a:latin typeface="Tahoma" pitchFamily="34" charset="0"/>
              <a:cs typeface="Arial" charset="0"/>
            </a:endParaRPr>
          </a:p>
          <a:p>
            <a:pPr algn="ctr">
              <a:lnSpc>
                <a:spcPct val="80000"/>
              </a:lnSpc>
              <a:buFontTx/>
              <a:buNone/>
              <a:defRPr/>
            </a:pPr>
            <a:endParaRPr lang="es-MX" sz="2400" b="1" dirty="0" smtClean="0">
              <a:solidFill>
                <a:srgbClr val="FF0000"/>
              </a:solidFill>
              <a:latin typeface="Tahoma" pitchFamily="34" charset="0"/>
              <a:cs typeface="Arial" charset="0"/>
            </a:endParaRPr>
          </a:p>
          <a:p>
            <a:pPr algn="ctr">
              <a:lnSpc>
                <a:spcPct val="80000"/>
              </a:lnSpc>
              <a:buFontTx/>
              <a:buNone/>
              <a:defRPr/>
            </a:pPr>
            <a:endParaRPr lang="es-MX" sz="2000" b="1" dirty="0" smtClean="0">
              <a:solidFill>
                <a:srgbClr val="000000"/>
              </a:solidFill>
              <a:latin typeface="Tahoma" pitchFamily="34" charset="0"/>
              <a:cs typeface="Arial" charset="0"/>
            </a:endParaRPr>
          </a:p>
          <a:p>
            <a:pPr algn="ctr">
              <a:lnSpc>
                <a:spcPct val="80000"/>
              </a:lnSpc>
              <a:buFontTx/>
              <a:buNone/>
              <a:defRPr/>
            </a:pPr>
            <a:r>
              <a:rPr lang="es-MX" sz="2400" b="1" dirty="0" smtClean="0">
                <a:solidFill>
                  <a:srgbClr val="000000"/>
                </a:solidFill>
                <a:latin typeface="Tahoma" pitchFamily="34" charset="0"/>
                <a:cs typeface="Arial" charset="0"/>
              </a:rPr>
              <a:t> </a:t>
            </a:r>
            <a:endParaRPr lang="es-MX" sz="2400" b="1" dirty="0" smtClean="0">
              <a:latin typeface="Tahoma" pitchFamily="34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defRPr/>
            </a:pPr>
            <a:endParaRPr lang="es-ES" sz="2400" b="1" dirty="0" smtClean="0">
              <a:latin typeface="Tahoma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s-ES" sz="2400" b="1" dirty="0" smtClean="0"/>
          </a:p>
        </p:txBody>
      </p:sp>
      <p:pic>
        <p:nvPicPr>
          <p:cNvPr id="20484" name="Picture 4" descr="embarazo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868144" y="1571625"/>
            <a:ext cx="2847231" cy="4643438"/>
          </a:xfrm>
          <a:noFill/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79388" y="692696"/>
            <a:ext cx="8750300" cy="5647779"/>
          </a:xfrm>
        </p:spPr>
        <p:txBody>
          <a:bodyPr/>
          <a:lstStyle/>
          <a:p>
            <a:pPr algn="ctr">
              <a:buFontTx/>
              <a:buNone/>
              <a:defRPr/>
            </a:pPr>
            <a:r>
              <a:rPr lang="es-ES_tradnl" sz="2400" b="1" dirty="0" smtClean="0">
                <a:solidFill>
                  <a:schemeClr val="bg1"/>
                </a:solidFill>
                <a:latin typeface="Tahoma" pitchFamily="34" charset="0"/>
              </a:rPr>
              <a:t>GESTANTE</a:t>
            </a:r>
            <a:r>
              <a:rPr lang="es-ES_tradnl" sz="2400" b="1" dirty="0" smtClean="0">
                <a:latin typeface="Tahoma" pitchFamily="34" charset="0"/>
              </a:rPr>
              <a:t> </a:t>
            </a:r>
            <a:r>
              <a:rPr lang="es-ES_tradnl" sz="2400" b="1" dirty="0" smtClean="0">
                <a:solidFill>
                  <a:srgbClr val="FF0000"/>
                </a:solidFill>
                <a:latin typeface="Tahoma" pitchFamily="34" charset="0"/>
              </a:rPr>
              <a:t>SIN TAR</a:t>
            </a:r>
            <a:r>
              <a:rPr lang="es-ES_tradnl" sz="2400" b="1" dirty="0" smtClean="0">
                <a:latin typeface="Tahoma" pitchFamily="34" charset="0"/>
              </a:rPr>
              <a:t>   </a:t>
            </a:r>
          </a:p>
          <a:p>
            <a:pPr algn="ctr">
              <a:buFontTx/>
              <a:buNone/>
              <a:defRPr/>
            </a:pPr>
            <a:r>
              <a:rPr lang="es-ES_tradnl" sz="2400" b="1" dirty="0" smtClean="0">
                <a:solidFill>
                  <a:schemeClr val="bg1"/>
                </a:solidFill>
                <a:latin typeface="Tahoma" pitchFamily="34" charset="0"/>
              </a:rPr>
              <a:t>Carga viral </a:t>
            </a:r>
            <a:r>
              <a:rPr lang="es-ES_tradnl" sz="2400" b="1" dirty="0" smtClean="0">
                <a:solidFill>
                  <a:srgbClr val="FF0000"/>
                </a:solidFill>
                <a:latin typeface="Tahoma" pitchFamily="34" charset="0"/>
              </a:rPr>
              <a:t>MAYOR O MENOR </a:t>
            </a:r>
            <a:r>
              <a:rPr lang="es-ES_tradnl" sz="2400" b="1" dirty="0" smtClean="0">
                <a:solidFill>
                  <a:schemeClr val="bg1"/>
                </a:solidFill>
                <a:latin typeface="Tahoma" pitchFamily="34" charset="0"/>
              </a:rPr>
              <a:t>de</a:t>
            </a:r>
            <a:r>
              <a:rPr lang="es-ES_tradnl" sz="2400" b="1" dirty="0" smtClean="0">
                <a:solidFill>
                  <a:srgbClr val="FF0000"/>
                </a:solidFill>
                <a:latin typeface="Tahoma" pitchFamily="34" charset="0"/>
              </a:rPr>
              <a:t> 1.000 </a:t>
            </a:r>
            <a:r>
              <a:rPr lang="es-ES_tradnl" sz="2400" b="1" dirty="0" smtClean="0">
                <a:solidFill>
                  <a:schemeClr val="bg1"/>
                </a:solidFill>
                <a:latin typeface="Tahoma" pitchFamily="34" charset="0"/>
              </a:rPr>
              <a:t>copias</a:t>
            </a:r>
          </a:p>
          <a:p>
            <a:pPr algn="ctr">
              <a:buFontTx/>
              <a:buNone/>
              <a:defRPr/>
            </a:pPr>
            <a:endParaRPr lang="es-ES_tradnl" b="1" dirty="0" smtClean="0">
              <a:latin typeface="Tahoma" pitchFamily="34" charset="0"/>
            </a:endParaRPr>
          </a:p>
          <a:p>
            <a:pPr algn="ctr">
              <a:buFontTx/>
              <a:buNone/>
              <a:defRPr/>
            </a:pPr>
            <a:r>
              <a:rPr lang="es-ES_tradnl" b="1" dirty="0" smtClean="0">
                <a:solidFill>
                  <a:srgbClr val="FFFF00"/>
                </a:solidFill>
                <a:latin typeface="Tahoma" pitchFamily="34" charset="0"/>
              </a:rPr>
              <a:t>Independiente  del conteo  de CD4</a:t>
            </a:r>
          </a:p>
          <a:p>
            <a:pPr algn="ctr">
              <a:buFontTx/>
              <a:buNone/>
              <a:defRPr/>
            </a:pPr>
            <a:endParaRPr lang="es-ES_tradnl" i="1" dirty="0" smtClean="0">
              <a:solidFill>
                <a:srgbClr val="FF0000"/>
              </a:solidFill>
              <a:latin typeface="Tahoma" pitchFamily="34" charset="0"/>
            </a:endParaRPr>
          </a:p>
          <a:p>
            <a:pPr algn="ctr">
              <a:buFontTx/>
              <a:buNone/>
              <a:defRPr/>
            </a:pPr>
            <a:r>
              <a:rPr lang="es-ES_tradnl" sz="2400" b="1" dirty="0" err="1" smtClean="0">
                <a:solidFill>
                  <a:srgbClr val="FF0000"/>
                </a:solidFill>
                <a:latin typeface="Tahoma" pitchFamily="34" charset="0"/>
              </a:rPr>
              <a:t>Zidovudina+Lamivudina+Saquinavir+Ritonavir</a:t>
            </a:r>
            <a:r>
              <a:rPr lang="es-ES" sz="2400" b="1" dirty="0" smtClean="0">
                <a:solidFill>
                  <a:srgbClr val="FF0000"/>
                </a:solidFill>
                <a:latin typeface="Tahoma" pitchFamily="34" charset="0"/>
              </a:rPr>
              <a:t> </a:t>
            </a:r>
            <a:endParaRPr lang="es-ES_tradnl" sz="2400" b="1" dirty="0" smtClean="0">
              <a:solidFill>
                <a:srgbClr val="FF0000"/>
              </a:solidFill>
              <a:latin typeface="Tahoma" pitchFamily="34" charset="0"/>
            </a:endParaRPr>
          </a:p>
          <a:p>
            <a:pPr algn="ctr">
              <a:buFontTx/>
              <a:buNone/>
              <a:defRPr/>
            </a:pPr>
            <a:endParaRPr lang="es-ES_tradnl" sz="2400" b="1" dirty="0" smtClean="0">
              <a:solidFill>
                <a:srgbClr val="000066"/>
              </a:solidFill>
              <a:latin typeface="Tahoma" pitchFamily="34" charset="0"/>
            </a:endParaRPr>
          </a:p>
          <a:p>
            <a:pPr algn="ctr">
              <a:buFontTx/>
              <a:buNone/>
              <a:defRPr/>
            </a:pPr>
            <a:r>
              <a:rPr lang="es-ES_tradnl" sz="2400" b="1" dirty="0" smtClean="0">
                <a:solidFill>
                  <a:schemeClr val="bg1"/>
                </a:solidFill>
                <a:latin typeface="Tahoma" pitchFamily="34" charset="0"/>
              </a:rPr>
              <a:t>Dosificaci</a:t>
            </a:r>
            <a:r>
              <a:rPr lang="es-ES_tradnl" sz="2400" b="1" dirty="0" smtClean="0">
                <a:solidFill>
                  <a:schemeClr val="bg1"/>
                </a:solidFill>
              </a:rPr>
              <a:t>ó</a:t>
            </a:r>
            <a:r>
              <a:rPr lang="es-ES_tradnl" sz="2400" b="1" dirty="0" smtClean="0">
                <a:solidFill>
                  <a:schemeClr val="bg1"/>
                </a:solidFill>
                <a:latin typeface="Tahoma" pitchFamily="34" charset="0"/>
              </a:rPr>
              <a:t>n: </a:t>
            </a:r>
            <a:r>
              <a:rPr lang="es-ES_tradnl" sz="2400" b="1" dirty="0" err="1" smtClean="0">
                <a:solidFill>
                  <a:schemeClr val="bg1"/>
                </a:solidFill>
                <a:latin typeface="Tahoma" pitchFamily="34" charset="0"/>
              </a:rPr>
              <a:t>zd</a:t>
            </a:r>
            <a:r>
              <a:rPr lang="es-ES_tradnl" sz="2400" b="1" dirty="0" smtClean="0">
                <a:solidFill>
                  <a:schemeClr val="bg1"/>
                </a:solidFill>
                <a:latin typeface="Tahoma" pitchFamily="34" charset="0"/>
              </a:rPr>
              <a:t> </a:t>
            </a:r>
            <a:r>
              <a:rPr lang="es-ES_tradnl" sz="2400" b="1" dirty="0" err="1" smtClean="0">
                <a:solidFill>
                  <a:schemeClr val="bg1"/>
                </a:solidFill>
                <a:latin typeface="Tahoma" pitchFamily="34" charset="0"/>
              </a:rPr>
              <a:t>tab</a:t>
            </a:r>
            <a:r>
              <a:rPr lang="es-ES_tradnl" sz="2400" b="1" dirty="0" smtClean="0">
                <a:solidFill>
                  <a:schemeClr val="bg1"/>
                </a:solidFill>
                <a:latin typeface="Tahoma" pitchFamily="34" charset="0"/>
              </a:rPr>
              <a:t> 300 mg+ </a:t>
            </a:r>
            <a:r>
              <a:rPr lang="es-ES_tradnl" sz="2400" b="1" dirty="0" err="1" smtClean="0">
                <a:solidFill>
                  <a:schemeClr val="bg1"/>
                </a:solidFill>
                <a:latin typeface="Tahoma" pitchFamily="34" charset="0"/>
              </a:rPr>
              <a:t>lamivudina</a:t>
            </a:r>
            <a:r>
              <a:rPr lang="es-ES_tradnl" sz="2400" b="1" dirty="0" smtClean="0">
                <a:solidFill>
                  <a:schemeClr val="bg1"/>
                </a:solidFill>
                <a:latin typeface="Tahoma" pitchFamily="34" charset="0"/>
              </a:rPr>
              <a:t> 150 </a:t>
            </a:r>
            <a:r>
              <a:rPr lang="es-ES_tradnl" sz="2400" b="1" dirty="0" err="1" smtClean="0">
                <a:solidFill>
                  <a:schemeClr val="bg1"/>
                </a:solidFill>
                <a:latin typeface="Tahoma" pitchFamily="34" charset="0"/>
              </a:rPr>
              <a:t>mg.</a:t>
            </a:r>
            <a:r>
              <a:rPr lang="es-ES_tradnl" sz="2400" b="1" dirty="0" smtClean="0">
                <a:solidFill>
                  <a:schemeClr val="bg1"/>
                </a:solidFill>
                <a:latin typeface="Tahoma" pitchFamily="34" charset="0"/>
              </a:rPr>
              <a:t> </a:t>
            </a:r>
            <a:r>
              <a:rPr lang="es-ES_tradnl" sz="2400" b="1" dirty="0" smtClean="0">
                <a:solidFill>
                  <a:srgbClr val="FFFF00"/>
                </a:solidFill>
                <a:latin typeface="Tahoma" pitchFamily="34" charset="0"/>
              </a:rPr>
              <a:t>1 </a:t>
            </a:r>
            <a:r>
              <a:rPr lang="es-ES_tradnl" sz="2400" b="1" dirty="0" err="1" smtClean="0">
                <a:solidFill>
                  <a:srgbClr val="FFFF00"/>
                </a:solidFill>
                <a:latin typeface="Tahoma" pitchFamily="34" charset="0"/>
              </a:rPr>
              <a:t>tab</a:t>
            </a:r>
            <a:r>
              <a:rPr lang="es-ES_tradnl" sz="2400" b="1" dirty="0" smtClean="0">
                <a:solidFill>
                  <a:srgbClr val="FFFF00"/>
                </a:solidFill>
                <a:latin typeface="Tahoma" pitchFamily="34" charset="0"/>
              </a:rPr>
              <a:t> C/12 horas </a:t>
            </a:r>
            <a:r>
              <a:rPr lang="es-ES_tradnl" sz="2400" b="1" dirty="0" smtClean="0">
                <a:solidFill>
                  <a:schemeClr val="bg1"/>
                </a:solidFill>
                <a:latin typeface="Tahoma" pitchFamily="34" charset="0"/>
              </a:rPr>
              <a:t>+ </a:t>
            </a:r>
            <a:r>
              <a:rPr lang="es-ES_tradnl" sz="2400" b="1" dirty="0" err="1" smtClean="0">
                <a:solidFill>
                  <a:schemeClr val="bg1"/>
                </a:solidFill>
                <a:latin typeface="Tahoma" pitchFamily="34" charset="0"/>
              </a:rPr>
              <a:t>saquinavir</a:t>
            </a:r>
            <a:r>
              <a:rPr lang="es-ES_tradnl" sz="2400" b="1" dirty="0" smtClean="0">
                <a:solidFill>
                  <a:schemeClr val="bg1"/>
                </a:solidFill>
                <a:latin typeface="Tahoma" pitchFamily="34" charset="0"/>
              </a:rPr>
              <a:t> </a:t>
            </a:r>
            <a:r>
              <a:rPr lang="es-ES_tradnl" sz="2400" b="1" dirty="0" err="1" smtClean="0">
                <a:solidFill>
                  <a:schemeClr val="bg1"/>
                </a:solidFill>
                <a:latin typeface="Tahoma" pitchFamily="34" charset="0"/>
              </a:rPr>
              <a:t>tab</a:t>
            </a:r>
            <a:r>
              <a:rPr lang="es-ES_tradnl" sz="2400" b="1" dirty="0" smtClean="0">
                <a:solidFill>
                  <a:schemeClr val="bg1"/>
                </a:solidFill>
                <a:latin typeface="Tahoma" pitchFamily="34" charset="0"/>
              </a:rPr>
              <a:t> 500 mg</a:t>
            </a:r>
            <a:r>
              <a:rPr lang="es-ES_tradnl" sz="2400" b="1" dirty="0" smtClean="0">
                <a:solidFill>
                  <a:srgbClr val="FFFF00"/>
                </a:solidFill>
                <a:latin typeface="Tahoma" pitchFamily="34" charset="0"/>
              </a:rPr>
              <a:t>1 </a:t>
            </a:r>
            <a:r>
              <a:rPr lang="es-ES_tradnl" sz="2400" b="1" dirty="0" err="1" smtClean="0">
                <a:solidFill>
                  <a:srgbClr val="FFFF00"/>
                </a:solidFill>
                <a:latin typeface="Tahoma" pitchFamily="34" charset="0"/>
              </a:rPr>
              <a:t>tab</a:t>
            </a:r>
            <a:r>
              <a:rPr lang="es-ES_tradnl" sz="2400" b="1" dirty="0" smtClean="0">
                <a:solidFill>
                  <a:srgbClr val="FFFF00"/>
                </a:solidFill>
                <a:latin typeface="Tahoma" pitchFamily="34" charset="0"/>
              </a:rPr>
              <a:t>/C/12 horas </a:t>
            </a:r>
            <a:r>
              <a:rPr lang="es-ES_tradnl" sz="2400" b="1" dirty="0" smtClean="0">
                <a:solidFill>
                  <a:schemeClr val="bg1"/>
                </a:solidFill>
                <a:latin typeface="Tahoma" pitchFamily="34" charset="0"/>
              </a:rPr>
              <a:t>+</a:t>
            </a:r>
            <a:r>
              <a:rPr lang="es-ES_tradnl" sz="2400" b="1" dirty="0" err="1" smtClean="0">
                <a:solidFill>
                  <a:schemeClr val="bg1"/>
                </a:solidFill>
                <a:latin typeface="Tahoma" pitchFamily="34" charset="0"/>
              </a:rPr>
              <a:t>ritonavir</a:t>
            </a:r>
            <a:r>
              <a:rPr lang="es-ES_tradnl" sz="2400" b="1" dirty="0" smtClean="0">
                <a:solidFill>
                  <a:schemeClr val="bg1"/>
                </a:solidFill>
                <a:latin typeface="Tahoma" pitchFamily="34" charset="0"/>
              </a:rPr>
              <a:t> 100mg   </a:t>
            </a:r>
            <a:r>
              <a:rPr lang="es-ES_tradnl" sz="2400" b="1" dirty="0" smtClean="0">
                <a:solidFill>
                  <a:srgbClr val="FFFF00"/>
                </a:solidFill>
                <a:latin typeface="Tahoma" pitchFamily="34" charset="0"/>
              </a:rPr>
              <a:t>1tab C/12 horas</a:t>
            </a:r>
          </a:p>
          <a:p>
            <a:pPr algn="ctr">
              <a:defRPr/>
            </a:pPr>
            <a:endParaRPr lang="es-ES_tradnl" sz="2800" b="1" dirty="0" smtClean="0">
              <a:solidFill>
                <a:srgbClr val="000066"/>
              </a:solidFill>
              <a:latin typeface="Tahoma" pitchFamily="34" charset="0"/>
            </a:endParaRPr>
          </a:p>
          <a:p>
            <a:pPr algn="ctr">
              <a:buFontTx/>
              <a:buNone/>
              <a:defRPr/>
            </a:pPr>
            <a:endParaRPr lang="es-ES" sz="3600" b="1" dirty="0" smtClean="0">
              <a:latin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7544" y="692696"/>
            <a:ext cx="8281169" cy="5647779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  <a:defRPr/>
            </a:pPr>
            <a:endParaRPr lang="es-ES_tradnl" sz="2400" b="1" dirty="0" smtClean="0">
              <a:solidFill>
                <a:schemeClr val="bg1"/>
              </a:solidFill>
              <a:latin typeface="Tahoma" pitchFamily="34" charset="0"/>
            </a:endParaRPr>
          </a:p>
          <a:p>
            <a:pPr algn="ctr">
              <a:lnSpc>
                <a:spcPct val="80000"/>
              </a:lnSpc>
              <a:buFontTx/>
              <a:buNone/>
              <a:defRPr/>
            </a:pPr>
            <a:r>
              <a:rPr lang="es-ES_tradnl" sz="2800" b="1" dirty="0" smtClean="0">
                <a:solidFill>
                  <a:schemeClr val="bg1"/>
                </a:solidFill>
                <a:latin typeface="Tahoma" pitchFamily="34" charset="0"/>
              </a:rPr>
              <a:t>GESTANTE  CON TAR previo </a:t>
            </a:r>
          </a:p>
          <a:p>
            <a:pPr algn="ctr">
              <a:lnSpc>
                <a:spcPct val="80000"/>
              </a:lnSpc>
              <a:buFontTx/>
              <a:buNone/>
              <a:defRPr/>
            </a:pPr>
            <a:r>
              <a:rPr lang="es-ES_tradnl" sz="2800" b="1" dirty="0" smtClean="0">
                <a:solidFill>
                  <a:srgbClr val="FF0000"/>
                </a:solidFill>
                <a:latin typeface="Tahoma" pitchFamily="34" charset="0"/>
              </a:rPr>
              <a:t> </a:t>
            </a:r>
          </a:p>
          <a:p>
            <a:pPr algn="ctr">
              <a:lnSpc>
                <a:spcPct val="80000"/>
              </a:lnSpc>
              <a:buFontTx/>
              <a:buNone/>
              <a:defRPr/>
            </a:pPr>
            <a:r>
              <a:rPr lang="es-ES_tradnl" sz="2800" b="1" dirty="0" smtClean="0">
                <a:solidFill>
                  <a:schemeClr val="bg1"/>
                </a:solidFill>
                <a:latin typeface="Tahoma" pitchFamily="34" charset="0"/>
              </a:rPr>
              <a:t>REGIMEN </a:t>
            </a:r>
            <a:r>
              <a:rPr lang="es-ES_tradnl" sz="2800" b="1" dirty="0" smtClean="0">
                <a:solidFill>
                  <a:srgbClr val="FFFF00"/>
                </a:solidFill>
                <a:latin typeface="Tahoma" pitchFamily="34" charset="0"/>
              </a:rPr>
              <a:t>NO INCLUYE AZT </a:t>
            </a:r>
            <a:r>
              <a:rPr lang="es-ES_tradnl" sz="2800" b="1" dirty="0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</a:rPr>
              <a:t>-  </a:t>
            </a:r>
            <a:r>
              <a:rPr lang="es-ES_tradnl" sz="2800" b="1" dirty="0" smtClean="0">
                <a:solidFill>
                  <a:srgbClr val="FF0000"/>
                </a:solidFill>
                <a:latin typeface="Tahoma" pitchFamily="34" charset="0"/>
              </a:rPr>
              <a:t>INCLUYE AZT</a:t>
            </a:r>
          </a:p>
          <a:p>
            <a:pPr algn="ctr">
              <a:lnSpc>
                <a:spcPct val="80000"/>
              </a:lnSpc>
              <a:buFontTx/>
              <a:buNone/>
              <a:defRPr/>
            </a:pPr>
            <a:endParaRPr lang="es-ES_tradnl" sz="2800" b="1" dirty="0" smtClean="0">
              <a:solidFill>
                <a:srgbClr val="FF0000"/>
              </a:solidFill>
              <a:latin typeface="Tahoma" pitchFamily="34" charset="0"/>
            </a:endParaRPr>
          </a:p>
          <a:p>
            <a:pPr algn="ctr">
              <a:lnSpc>
                <a:spcPct val="80000"/>
              </a:lnSpc>
              <a:buFontTx/>
              <a:buNone/>
              <a:defRPr/>
            </a:pPr>
            <a:r>
              <a:rPr lang="es-ES_tradnl" sz="2800" b="1" dirty="0" smtClean="0">
                <a:solidFill>
                  <a:schemeClr val="bg1"/>
                </a:solidFill>
                <a:latin typeface="Tahoma" pitchFamily="34" charset="0"/>
              </a:rPr>
              <a:t>A</a:t>
            </a:r>
            <a:r>
              <a:rPr lang="es-ES_tradnl" sz="2800" b="1" dirty="0" smtClean="0">
                <a:solidFill>
                  <a:schemeClr val="bg1"/>
                </a:solidFill>
              </a:rPr>
              <a:t>ñ</a:t>
            </a:r>
            <a:r>
              <a:rPr lang="es-ES_tradnl" sz="2800" b="1" dirty="0" smtClean="0">
                <a:solidFill>
                  <a:schemeClr val="bg1"/>
                </a:solidFill>
                <a:latin typeface="Tahoma" pitchFamily="34" charset="0"/>
              </a:rPr>
              <a:t>ada AZT modifique otros componentes si el r</a:t>
            </a:r>
            <a:r>
              <a:rPr lang="es-ES_tradnl" sz="2800" b="1" dirty="0" smtClean="0">
                <a:solidFill>
                  <a:schemeClr val="bg1"/>
                </a:solidFill>
              </a:rPr>
              <a:t>é</a:t>
            </a:r>
            <a:r>
              <a:rPr lang="es-ES_tradnl" sz="2800" b="1" dirty="0" smtClean="0">
                <a:solidFill>
                  <a:schemeClr val="bg1"/>
                </a:solidFill>
                <a:latin typeface="Tahoma" pitchFamily="34" charset="0"/>
              </a:rPr>
              <a:t>gimen incluye combinaci</a:t>
            </a:r>
            <a:r>
              <a:rPr lang="es-ES_tradnl" sz="2800" b="1" dirty="0" smtClean="0">
                <a:solidFill>
                  <a:schemeClr val="bg1"/>
                </a:solidFill>
              </a:rPr>
              <a:t>ó</a:t>
            </a:r>
            <a:r>
              <a:rPr lang="es-ES_tradnl" sz="2800" b="1" dirty="0" smtClean="0">
                <a:solidFill>
                  <a:schemeClr val="bg1"/>
                </a:solidFill>
                <a:latin typeface="Tahoma" pitchFamily="34" charset="0"/>
              </a:rPr>
              <a:t>n de </a:t>
            </a:r>
          </a:p>
          <a:p>
            <a:pPr algn="ctr">
              <a:lnSpc>
                <a:spcPct val="80000"/>
              </a:lnSpc>
              <a:buFontTx/>
              <a:buNone/>
              <a:defRPr/>
            </a:pPr>
            <a:endParaRPr lang="es-ES_tradnl" sz="2800" b="1" dirty="0" smtClean="0">
              <a:solidFill>
                <a:srgbClr val="000066"/>
              </a:solidFill>
              <a:latin typeface="Tahoma" pitchFamily="34" charset="0"/>
            </a:endParaRPr>
          </a:p>
          <a:p>
            <a:pPr algn="ctr">
              <a:lnSpc>
                <a:spcPct val="80000"/>
              </a:lnSpc>
              <a:buFontTx/>
              <a:buNone/>
              <a:defRPr/>
            </a:pPr>
            <a:endParaRPr lang="es-ES_tradnl" sz="2800" b="1" dirty="0" smtClean="0">
              <a:solidFill>
                <a:srgbClr val="FFFF00"/>
              </a:solidFill>
              <a:latin typeface="Tahoma" pitchFamily="34" charset="0"/>
            </a:endParaRPr>
          </a:p>
          <a:p>
            <a:pPr algn="ctr">
              <a:lnSpc>
                <a:spcPct val="80000"/>
              </a:lnSpc>
              <a:buFontTx/>
              <a:buNone/>
              <a:defRPr/>
            </a:pPr>
            <a:r>
              <a:rPr lang="es-ES_tradnl" sz="2800" b="1" dirty="0" err="1" smtClean="0">
                <a:solidFill>
                  <a:srgbClr val="FFFF00"/>
                </a:solidFill>
                <a:latin typeface="Tahoma" pitchFamily="34" charset="0"/>
              </a:rPr>
              <a:t>Didanosina</a:t>
            </a:r>
            <a:r>
              <a:rPr lang="es-ES_tradnl" sz="2800" b="1" dirty="0" smtClean="0">
                <a:solidFill>
                  <a:srgbClr val="FFFF00"/>
                </a:solidFill>
                <a:latin typeface="Tahoma" pitchFamily="34" charset="0"/>
              </a:rPr>
              <a:t> </a:t>
            </a:r>
            <a:r>
              <a:rPr lang="es-ES_tradnl" sz="2800" b="1" dirty="0" smtClean="0">
                <a:solidFill>
                  <a:srgbClr val="FFFF00"/>
                </a:solidFill>
              </a:rPr>
              <a:t>–</a:t>
            </a:r>
            <a:r>
              <a:rPr lang="es-ES_tradnl" sz="2800" b="1" dirty="0" smtClean="0">
                <a:solidFill>
                  <a:srgbClr val="FFFF00"/>
                </a:solidFill>
                <a:latin typeface="Tahoma" pitchFamily="34" charset="0"/>
              </a:rPr>
              <a:t> </a:t>
            </a:r>
            <a:r>
              <a:rPr lang="es-ES_tradnl" sz="2800" b="1" dirty="0" err="1" smtClean="0">
                <a:solidFill>
                  <a:srgbClr val="FFFF00"/>
                </a:solidFill>
                <a:latin typeface="Tahoma" pitchFamily="34" charset="0"/>
              </a:rPr>
              <a:t>Estavudina</a:t>
            </a:r>
            <a:r>
              <a:rPr lang="es-ES_tradnl" sz="2800" b="1" dirty="0" smtClean="0">
                <a:solidFill>
                  <a:srgbClr val="FFFF00"/>
                </a:solidFill>
                <a:latin typeface="Tahoma" pitchFamily="34" charset="0"/>
              </a:rPr>
              <a:t>, </a:t>
            </a:r>
          </a:p>
          <a:p>
            <a:pPr algn="ctr">
              <a:lnSpc>
                <a:spcPct val="80000"/>
              </a:lnSpc>
              <a:buFontTx/>
              <a:buNone/>
              <a:defRPr/>
            </a:pPr>
            <a:r>
              <a:rPr lang="es-ES_tradnl" sz="2800" b="1" dirty="0" err="1" smtClean="0">
                <a:solidFill>
                  <a:srgbClr val="FFFF00"/>
                </a:solidFill>
                <a:latin typeface="Tahoma" pitchFamily="34" charset="0"/>
              </a:rPr>
              <a:t>Efavirenz</a:t>
            </a:r>
            <a:r>
              <a:rPr lang="es-ES_tradnl" sz="2800" b="1" dirty="0" smtClean="0">
                <a:solidFill>
                  <a:srgbClr val="FFFF00"/>
                </a:solidFill>
                <a:latin typeface="Tahoma" pitchFamily="34" charset="0"/>
              </a:rPr>
              <a:t>, </a:t>
            </a:r>
            <a:r>
              <a:rPr lang="es-ES_tradnl" sz="2800" b="1" dirty="0" err="1" smtClean="0">
                <a:solidFill>
                  <a:srgbClr val="FFFF00"/>
                </a:solidFill>
                <a:latin typeface="Tahoma" pitchFamily="34" charset="0"/>
              </a:rPr>
              <a:t>Amprenavir</a:t>
            </a:r>
            <a:r>
              <a:rPr lang="es-ES_tradnl" sz="2800" b="1" dirty="0" smtClean="0">
                <a:solidFill>
                  <a:srgbClr val="FFFF00"/>
                </a:solidFill>
                <a:latin typeface="Tahoma" pitchFamily="34" charset="0"/>
              </a:rPr>
              <a:t>, </a:t>
            </a:r>
            <a:r>
              <a:rPr lang="es-ES_tradnl" sz="2800" b="1" dirty="0" err="1" smtClean="0">
                <a:solidFill>
                  <a:srgbClr val="FFFF00"/>
                </a:solidFill>
                <a:latin typeface="Tahoma" pitchFamily="34" charset="0"/>
              </a:rPr>
              <a:t>Tenofovir</a:t>
            </a:r>
            <a:endParaRPr lang="es-ES_tradnl" sz="2800" b="1" dirty="0" smtClean="0">
              <a:solidFill>
                <a:srgbClr val="FFFF00"/>
              </a:solidFill>
              <a:latin typeface="Tahoma" pitchFamily="34" charset="0"/>
            </a:endParaRPr>
          </a:p>
          <a:p>
            <a:pPr algn="ctr">
              <a:lnSpc>
                <a:spcPct val="80000"/>
              </a:lnSpc>
              <a:buFontTx/>
              <a:buNone/>
              <a:defRPr/>
            </a:pPr>
            <a:r>
              <a:rPr lang="es-ES_tradnl" sz="2400" b="1" dirty="0" smtClean="0">
                <a:solidFill>
                  <a:srgbClr val="FFFF00"/>
                </a:solidFill>
                <a:latin typeface="Tahoma" pitchFamily="34" charset="0"/>
              </a:rPr>
              <a:t> </a:t>
            </a: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332656"/>
            <a:ext cx="8604448" cy="503238"/>
          </a:xfrm>
          <a:noFill/>
        </p:spPr>
        <p:txBody>
          <a:bodyPr/>
          <a:lstStyle/>
          <a:p>
            <a:r>
              <a:rPr lang="es-ES_tradnl" sz="3200" b="1" dirty="0" smtClean="0">
                <a:solidFill>
                  <a:schemeClr val="bg1"/>
                </a:solidFill>
                <a:effectLst/>
                <a:latin typeface="Tahoma" pitchFamily="34" charset="0"/>
                <a:cs typeface="Tahoma" pitchFamily="34" charset="0"/>
              </a:rPr>
              <a:t>Efectos Adversos ARV</a:t>
            </a:r>
            <a:endParaRPr lang="es-ES" sz="3200" b="1" dirty="0" smtClean="0">
              <a:solidFill>
                <a:schemeClr val="bg1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251520" y="1268761"/>
          <a:ext cx="8640960" cy="5345088"/>
        </p:xfrm>
        <a:graphic>
          <a:graphicData uri="http://schemas.openxmlformats.org/drawingml/2006/table">
            <a:tbl>
              <a:tblPr/>
              <a:tblGrid>
                <a:gridCol w="2278524"/>
                <a:gridCol w="6362436"/>
              </a:tblGrid>
              <a:tr h="330381"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600" b="1" i="0" u="none" strike="noStrike" dirty="0">
                          <a:solidFill>
                            <a:srgbClr val="FFFF00"/>
                          </a:solidFill>
                          <a:latin typeface="Tahoma"/>
                        </a:rPr>
                        <a:t>Antirretroviral</a:t>
                      </a:r>
                      <a:r>
                        <a:rPr lang="es-CO" sz="1600" b="0" i="0" u="none" strike="noStrike" dirty="0">
                          <a:solidFill>
                            <a:srgbClr val="FFFF00"/>
                          </a:solidFill>
                          <a:latin typeface="Times New Roman"/>
                        </a:rPr>
                        <a:t> </a:t>
                      </a:r>
                      <a:endParaRPr lang="es-CO" sz="1600" b="1" i="0" u="none" strike="noStrike" dirty="0">
                        <a:solidFill>
                          <a:srgbClr val="FFFF00"/>
                        </a:solidFill>
                        <a:latin typeface="Tahoma"/>
                      </a:endParaRPr>
                    </a:p>
                  </a:txBody>
                  <a:tcPr marL="8792" marR="8792" marT="8792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600" b="1" i="0" u="none" strike="noStrike" dirty="0">
                          <a:solidFill>
                            <a:srgbClr val="FFFF00"/>
                          </a:solidFill>
                          <a:latin typeface="Tahoma"/>
                        </a:rPr>
                        <a:t>Efectos adversos</a:t>
                      </a:r>
                      <a:r>
                        <a:rPr lang="es-CO" sz="1600" b="0" i="0" u="none" strike="noStrike" dirty="0">
                          <a:solidFill>
                            <a:srgbClr val="FFFF00"/>
                          </a:solidFill>
                          <a:latin typeface="Times New Roman"/>
                        </a:rPr>
                        <a:t> </a:t>
                      </a:r>
                      <a:endParaRPr lang="es-CO" sz="1600" b="1" i="0" u="none" strike="noStrike" dirty="0">
                        <a:solidFill>
                          <a:srgbClr val="FFFF00"/>
                        </a:solidFill>
                        <a:latin typeface="Tahoma"/>
                      </a:endParaRPr>
                    </a:p>
                  </a:txBody>
                  <a:tcPr marL="8792" marR="8792" marT="8792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5232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600" b="1" i="0" u="none" strike="noStrike" dirty="0" err="1">
                          <a:solidFill>
                            <a:srgbClr val="FF0000"/>
                          </a:solidFill>
                          <a:latin typeface="Tahoma"/>
                        </a:rPr>
                        <a:t>Zidovudina</a:t>
                      </a:r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 </a:t>
                      </a:r>
                      <a:endParaRPr lang="es-CO" sz="1600" b="1" i="0" u="none" strike="noStrike" dirty="0">
                        <a:solidFill>
                          <a:srgbClr val="FF0000"/>
                        </a:solidFill>
                        <a:latin typeface="Tahoma"/>
                      </a:endParaRPr>
                    </a:p>
                  </a:txBody>
                  <a:tcPr marL="8792" marR="8792" marT="8792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s-CO" sz="1600" b="0" i="0" u="none" strike="noStrike" dirty="0">
                          <a:solidFill>
                            <a:schemeClr val="bg1"/>
                          </a:solidFill>
                          <a:latin typeface="Tahoma"/>
                        </a:rPr>
                        <a:t>Supresión de la medula ósea, anemia macrocítica o neutropenia, intolerancia gastrointestinal, nauseas, dolor de cabeza, insomnio, astenia, mialgia,  acidosis láctica con esteatosis hepática. </a:t>
                      </a:r>
                    </a:p>
                  </a:txBody>
                  <a:tcPr marL="316523" marR="8792" marT="8792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329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600" b="1" i="0" u="none" strike="noStrike" dirty="0" err="1">
                          <a:solidFill>
                            <a:srgbClr val="FF0000"/>
                          </a:solidFill>
                          <a:latin typeface="Tahoma"/>
                        </a:rPr>
                        <a:t>Lamivudina</a:t>
                      </a:r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 </a:t>
                      </a:r>
                      <a:endParaRPr lang="es-CO" sz="1600" b="1" i="0" u="none" strike="noStrike" dirty="0">
                        <a:solidFill>
                          <a:srgbClr val="FF0000"/>
                        </a:solidFill>
                        <a:latin typeface="Tahoma"/>
                      </a:endParaRPr>
                    </a:p>
                  </a:txBody>
                  <a:tcPr marL="8792" marR="8792" marT="8792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s-CO" sz="1600" b="0" i="0" u="none" strike="noStrike" dirty="0">
                          <a:solidFill>
                            <a:schemeClr val="bg1"/>
                          </a:solidFill>
                          <a:latin typeface="Tahoma"/>
                        </a:rPr>
                        <a:t>Toxicidad mínima, acidosis láctica con esteatosis hepática , dolor  abdominal,  náusea,  diarrea, exantema, pancreatitis. </a:t>
                      </a:r>
                    </a:p>
                  </a:txBody>
                  <a:tcPr marL="316523" marR="8792" marT="8792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3780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600" b="1" i="0" u="none" strike="noStrike" dirty="0">
                          <a:solidFill>
                            <a:srgbClr val="FF0000"/>
                          </a:solidFill>
                          <a:latin typeface="Tahoma"/>
                        </a:rPr>
                        <a:t>Nevirapina</a:t>
                      </a:r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 </a:t>
                      </a:r>
                      <a:endParaRPr lang="es-CO" sz="1600" b="1" i="0" u="none" strike="noStrike" dirty="0">
                        <a:solidFill>
                          <a:srgbClr val="FF0000"/>
                        </a:solidFill>
                        <a:latin typeface="Tahoma"/>
                      </a:endParaRPr>
                    </a:p>
                  </a:txBody>
                  <a:tcPr marL="8792" marR="8792" marT="8792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s-CO" sz="1600" b="0" i="0" u="none" strike="noStrike" dirty="0" err="1">
                          <a:solidFill>
                            <a:schemeClr val="bg1"/>
                          </a:solidFill>
                          <a:latin typeface="Tahoma"/>
                        </a:rPr>
                        <a:t>Rash</a:t>
                      </a:r>
                      <a:r>
                        <a:rPr lang="es-CO" sz="1600" b="0" i="0" u="none" strike="noStrike" dirty="0">
                          <a:solidFill>
                            <a:schemeClr val="bg1"/>
                          </a:solidFill>
                          <a:latin typeface="Tahoma"/>
                        </a:rPr>
                        <a:t>, incluyendo síndrome de Stevens - Johnson, fiebre, náusea, cefalea, ha sido reportada hepatitis  sintomática,  incluyendo  necrosis  hepática fatal. </a:t>
                      </a:r>
                    </a:p>
                  </a:txBody>
                  <a:tcPr marL="316523" marR="8792" marT="8792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5232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600" b="1" i="0" u="none" strike="noStrike" dirty="0" err="1">
                          <a:solidFill>
                            <a:srgbClr val="FF0000"/>
                          </a:solidFill>
                          <a:latin typeface="Tahoma"/>
                        </a:rPr>
                        <a:t>Lopinavir</a:t>
                      </a:r>
                      <a:r>
                        <a:rPr lang="es-CO" sz="1600" b="1" i="0" u="none" strike="noStrike" dirty="0">
                          <a:solidFill>
                            <a:srgbClr val="FF0000"/>
                          </a:solidFill>
                          <a:latin typeface="Tahoma"/>
                        </a:rPr>
                        <a:t>/</a:t>
                      </a:r>
                      <a:r>
                        <a:rPr lang="es-CO" sz="1600" b="1" i="0" u="none" strike="noStrike" dirty="0" err="1">
                          <a:solidFill>
                            <a:srgbClr val="FF0000"/>
                          </a:solidFill>
                          <a:latin typeface="Tahoma"/>
                        </a:rPr>
                        <a:t>ritonavir</a:t>
                      </a:r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 </a:t>
                      </a:r>
                      <a:endParaRPr lang="es-CO" sz="1600" b="1" i="0" u="none" strike="noStrike" dirty="0">
                        <a:solidFill>
                          <a:srgbClr val="FF0000"/>
                        </a:solidFill>
                        <a:latin typeface="Tahoma"/>
                      </a:endParaRPr>
                    </a:p>
                  </a:txBody>
                  <a:tcPr marL="8792" marR="8792" marT="8792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s-CO" sz="1600" b="0" i="0" u="none" strike="noStrike" dirty="0">
                          <a:solidFill>
                            <a:schemeClr val="bg1"/>
                          </a:solidFill>
                          <a:latin typeface="Tahoma"/>
                        </a:rPr>
                        <a:t>Intolerancia gastrointestinal, náuseas, vómito, diarrea, astenia, hiperlipidemias, aumento de las transaminasas en el suero, hiperglicemia, distribución anormal de la grasa, posible incremento de sangrados  en </a:t>
                      </a:r>
                      <a:r>
                        <a:rPr lang="es-CO" sz="1600" b="0" i="0" u="none" strike="noStrike" dirty="0" err="1" smtClean="0">
                          <a:solidFill>
                            <a:schemeClr val="bg1"/>
                          </a:solidFill>
                          <a:latin typeface="Tahoma"/>
                        </a:rPr>
                        <a:t>ptes</a:t>
                      </a:r>
                      <a:r>
                        <a:rPr lang="es-CO" sz="1600" b="0" i="0" u="none" strike="noStrike" dirty="0" smtClean="0">
                          <a:solidFill>
                            <a:schemeClr val="bg1"/>
                          </a:solidFill>
                          <a:latin typeface="Tahoma"/>
                        </a:rPr>
                        <a:t> </a:t>
                      </a:r>
                      <a:r>
                        <a:rPr lang="es-CO" sz="1600" b="0" i="0" u="none" strike="noStrike" dirty="0">
                          <a:solidFill>
                            <a:schemeClr val="bg1"/>
                          </a:solidFill>
                          <a:latin typeface="Tahoma"/>
                        </a:rPr>
                        <a:t>hemofílicos.   </a:t>
                      </a:r>
                    </a:p>
                  </a:txBody>
                  <a:tcPr marL="316523" marR="8792" marT="8792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8134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600" b="1" i="0" u="none" strike="noStrike" dirty="0" err="1">
                          <a:solidFill>
                            <a:srgbClr val="FF0000"/>
                          </a:solidFill>
                          <a:latin typeface="Tahoma"/>
                        </a:rPr>
                        <a:t>Saquinavir</a:t>
                      </a:r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 </a:t>
                      </a:r>
                      <a:endParaRPr lang="es-CO" sz="1600" b="1" i="0" u="none" strike="noStrike" dirty="0">
                        <a:solidFill>
                          <a:srgbClr val="FF0000"/>
                        </a:solidFill>
                        <a:latin typeface="Tahoma"/>
                      </a:endParaRP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s-CO" sz="1600" b="0" i="0" u="none" strike="noStrike" dirty="0">
                          <a:solidFill>
                            <a:schemeClr val="bg1"/>
                          </a:solidFill>
                          <a:latin typeface="Tahoma"/>
                        </a:rPr>
                        <a:t>Intolerancia gastrointestinal, náuseas,  diarrea, dolor abdominal, dispepsia, dolor de cabeza, aumento de las transaminasas, hiperlipidemias, hiperglicemia, distribución anormal de la grasa, posible incremento de sangrados  en </a:t>
                      </a:r>
                      <a:r>
                        <a:rPr lang="es-CO" sz="1600" b="0" i="0" u="none" strike="noStrike" dirty="0" err="1">
                          <a:solidFill>
                            <a:schemeClr val="bg1"/>
                          </a:solidFill>
                          <a:latin typeface="Tahoma"/>
                        </a:rPr>
                        <a:t>ptes</a:t>
                      </a:r>
                      <a:r>
                        <a:rPr lang="es-CO" sz="1600" b="0" i="0" u="none" strike="noStrike" dirty="0">
                          <a:solidFill>
                            <a:schemeClr val="bg1"/>
                          </a:solidFill>
                          <a:latin typeface="Tahoma"/>
                        </a:rPr>
                        <a:t> hemofílicos.  Se metaboliza en el </a:t>
                      </a:r>
                      <a:r>
                        <a:rPr lang="es-CO" sz="1600" b="0" i="0" u="none" strike="noStrike" dirty="0" smtClean="0">
                          <a:solidFill>
                            <a:schemeClr val="bg1"/>
                          </a:solidFill>
                          <a:latin typeface="Tahoma"/>
                        </a:rPr>
                        <a:t>hígado, </a:t>
                      </a:r>
                      <a:r>
                        <a:rPr lang="es-CO" sz="1600" b="0" i="0" u="none" strike="noStrike" dirty="0">
                          <a:solidFill>
                            <a:schemeClr val="bg1"/>
                          </a:solidFill>
                          <a:latin typeface="Tahoma"/>
                        </a:rPr>
                        <a:t>se elimina por las heces y escasamente por orina </a:t>
                      </a:r>
                    </a:p>
                  </a:txBody>
                  <a:tcPr marL="316523" marR="8792" marT="8792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071688"/>
            <a:ext cx="4041775" cy="4054475"/>
          </a:xfrm>
        </p:spPr>
        <p:txBody>
          <a:bodyPr/>
          <a:lstStyle/>
          <a:p>
            <a:pPr algn="ctr">
              <a:buFontTx/>
              <a:buNone/>
            </a:pPr>
            <a:r>
              <a:rPr lang="es-CO" sz="32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Medicamentos antirretrovirales recomendados  </a:t>
            </a:r>
            <a:r>
              <a:rPr lang="es-CO" sz="32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durante la atención del  parto</a:t>
            </a:r>
          </a:p>
        </p:txBody>
      </p:sp>
      <p:pic>
        <p:nvPicPr>
          <p:cNvPr id="54275" name="Picture 5" descr="parto vaginal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7544" y="1196752"/>
            <a:ext cx="4051300" cy="2286000"/>
          </a:xfrm>
          <a:noFill/>
          <a:ln w="57150">
            <a:solidFill>
              <a:schemeClr val="tx1"/>
            </a:solidFill>
          </a:ln>
        </p:spPr>
      </p:pic>
      <p:pic>
        <p:nvPicPr>
          <p:cNvPr id="54276" name="Picture 4" descr="cesare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3929063"/>
            <a:ext cx="4286250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624" y="260350"/>
            <a:ext cx="7956376" cy="936625"/>
          </a:xfrm>
          <a:noFill/>
        </p:spPr>
        <p:txBody>
          <a:bodyPr/>
          <a:lstStyle/>
          <a:p>
            <a:r>
              <a:rPr lang="es-ES_tradnl" sz="3600" b="1" dirty="0" smtClean="0">
                <a:solidFill>
                  <a:schemeClr val="bg1"/>
                </a:solidFill>
                <a:effectLst/>
                <a:latin typeface="Tahoma" pitchFamily="34" charset="0"/>
              </a:rPr>
              <a:t>Atención del parto</a:t>
            </a:r>
            <a:endParaRPr lang="es-ES" sz="3600" b="1" dirty="0" smtClean="0">
              <a:solidFill>
                <a:schemeClr val="bg1"/>
              </a:solidFill>
              <a:effectLst/>
              <a:latin typeface="Tahoma" pitchFamily="34" charset="0"/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412875"/>
            <a:ext cx="8496300" cy="4752975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endParaRPr lang="es-ES_tradnl" sz="2800" b="1" dirty="0" smtClean="0">
              <a:solidFill>
                <a:srgbClr val="FFFF00"/>
              </a:solidFill>
              <a:latin typeface="Tahoma" pitchFamily="34" charset="0"/>
            </a:endParaRPr>
          </a:p>
          <a:p>
            <a:pPr algn="ctr">
              <a:lnSpc>
                <a:spcPct val="90000"/>
              </a:lnSpc>
              <a:buFontTx/>
              <a:buNone/>
            </a:pPr>
            <a:r>
              <a:rPr lang="es-ES_tradnl" sz="2800" b="1" dirty="0" smtClean="0">
                <a:solidFill>
                  <a:srgbClr val="FFFF00"/>
                </a:solidFill>
                <a:latin typeface="Tahoma" pitchFamily="34" charset="0"/>
              </a:rPr>
              <a:t>Mujer en Tercer Trimestre de embarazo con </a:t>
            </a:r>
            <a:r>
              <a:rPr lang="es-ES_tradnl" sz="2800" b="1" dirty="0" smtClean="0">
                <a:solidFill>
                  <a:schemeClr val="bg1"/>
                </a:solidFill>
                <a:latin typeface="Tahoma" pitchFamily="34" charset="0"/>
              </a:rPr>
              <a:t>ARV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es-ES_tradnl" sz="2800" b="1" dirty="0" smtClean="0">
                <a:solidFill>
                  <a:schemeClr val="bg1"/>
                </a:solidFill>
                <a:latin typeface="Tahoma" pitchFamily="34" charset="0"/>
              </a:rPr>
              <a:t>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es-ES_tradnl" sz="2800" b="1" dirty="0" smtClean="0">
                <a:solidFill>
                  <a:schemeClr val="bg1"/>
                </a:solidFill>
                <a:latin typeface="Tahoma" pitchFamily="34" charset="0"/>
              </a:rPr>
              <a:t>Carga Viral tercer trimestre </a:t>
            </a:r>
            <a:r>
              <a:rPr lang="es-ES_tradnl" sz="2800" b="1" dirty="0" smtClean="0">
                <a:solidFill>
                  <a:srgbClr val="FF0000"/>
                </a:solidFill>
                <a:latin typeface="Tahoma" pitchFamily="34" charset="0"/>
              </a:rPr>
              <a:t>DESCONOCIDA o MAYOR de  1.000 copias </a:t>
            </a:r>
          </a:p>
          <a:p>
            <a:pPr algn="ctr">
              <a:lnSpc>
                <a:spcPct val="90000"/>
              </a:lnSpc>
              <a:buFontTx/>
              <a:buNone/>
            </a:pPr>
            <a:endParaRPr lang="es-ES_tradnl" sz="2800" b="1" dirty="0" smtClean="0">
              <a:solidFill>
                <a:srgbClr val="FF0000"/>
              </a:solidFill>
              <a:latin typeface="Tahoma" pitchFamily="34" charset="0"/>
            </a:endParaRPr>
          </a:p>
          <a:p>
            <a:pPr algn="ctr">
              <a:lnSpc>
                <a:spcPct val="90000"/>
              </a:lnSpc>
              <a:buFontTx/>
              <a:buNone/>
            </a:pPr>
            <a:r>
              <a:rPr lang="es-ES_tradnl" sz="2800" b="1" dirty="0" smtClean="0">
                <a:solidFill>
                  <a:schemeClr val="bg1"/>
                </a:solidFill>
                <a:latin typeface="Tahoma" pitchFamily="34" charset="0"/>
              </a:rPr>
              <a:t>Parto por Ces</a:t>
            </a:r>
            <a:r>
              <a:rPr lang="es-ES_tradnl" sz="2800" b="1" dirty="0" smtClean="0">
                <a:solidFill>
                  <a:schemeClr val="bg1"/>
                </a:solidFill>
              </a:rPr>
              <a:t>á</a:t>
            </a:r>
            <a:r>
              <a:rPr lang="es-ES_tradnl" sz="2800" b="1" dirty="0" smtClean="0">
                <a:solidFill>
                  <a:schemeClr val="bg1"/>
                </a:solidFill>
                <a:latin typeface="Tahoma" pitchFamily="34" charset="0"/>
              </a:rPr>
              <a:t>rea electiva en la </a:t>
            </a:r>
            <a:r>
              <a:rPr lang="es-ES_tradnl" b="1" dirty="0" smtClean="0">
                <a:solidFill>
                  <a:srgbClr val="FF0000"/>
                </a:solidFill>
                <a:latin typeface="Tahoma" pitchFamily="34" charset="0"/>
              </a:rPr>
              <a:t>semana 38</a:t>
            </a:r>
            <a:r>
              <a:rPr lang="es-ES_tradnl" sz="2800" b="1" dirty="0" smtClean="0">
                <a:latin typeface="Tahoma" pitchFamily="34" charset="0"/>
              </a:rPr>
              <a:t>  </a:t>
            </a:r>
            <a:r>
              <a:rPr lang="es-ES_tradnl" sz="2800" b="1" dirty="0" smtClean="0">
                <a:solidFill>
                  <a:schemeClr val="bg1"/>
                </a:solidFill>
                <a:latin typeface="Tahoma" pitchFamily="34" charset="0"/>
              </a:rPr>
              <a:t>(realizarse antes del inicio del parto y antes de que se produzca  la rotura de la bolsa amni</a:t>
            </a:r>
            <a:r>
              <a:rPr lang="es-ES_tradnl" sz="2800" b="1" dirty="0" smtClean="0">
                <a:solidFill>
                  <a:schemeClr val="bg1"/>
                </a:solidFill>
              </a:rPr>
              <a:t>ó</a:t>
            </a:r>
            <a:r>
              <a:rPr lang="es-ES_tradnl" sz="2800" b="1" dirty="0" smtClean="0">
                <a:solidFill>
                  <a:schemeClr val="bg1"/>
                </a:solidFill>
                <a:latin typeface="Tahoma" pitchFamily="34" charset="0"/>
              </a:rPr>
              <a:t>tica)</a:t>
            </a:r>
          </a:p>
          <a:p>
            <a:pPr algn="ctr">
              <a:lnSpc>
                <a:spcPct val="90000"/>
              </a:lnSpc>
              <a:buFontTx/>
              <a:buNone/>
            </a:pPr>
            <a:endParaRPr lang="es-ES_tradnl" sz="2800" b="1" dirty="0" smtClean="0">
              <a:solidFill>
                <a:srgbClr val="000066"/>
              </a:solidFill>
              <a:latin typeface="Tahoma" pitchFamily="34" charset="0"/>
            </a:endParaRPr>
          </a:p>
          <a:p>
            <a:pPr algn="ctr">
              <a:lnSpc>
                <a:spcPct val="90000"/>
              </a:lnSpc>
              <a:buFontTx/>
              <a:buNone/>
            </a:pPr>
            <a:r>
              <a:rPr lang="es-ES_tradnl" sz="2800" b="1" dirty="0" smtClean="0">
                <a:latin typeface="Tahoma" pitchFamily="34" charset="0"/>
              </a:rPr>
              <a:t> </a:t>
            </a: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412776"/>
            <a:ext cx="6841256" cy="4793704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65539" name="Text Box 3"/>
          <p:cNvSpPr txBox="1">
            <a:spLocks noChangeArrowheads="1"/>
          </p:cNvSpPr>
          <p:nvPr/>
        </p:nvSpPr>
        <p:spPr bwMode="auto">
          <a:xfrm>
            <a:off x="1115616" y="404664"/>
            <a:ext cx="7632526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ES_tradnl" sz="3600" b="1" dirty="0">
                <a:solidFill>
                  <a:schemeClr val="bg1"/>
                </a:solidFill>
                <a:latin typeface="Tahoma" pitchFamily="34" charset="0"/>
              </a:rPr>
              <a:t>Parto cesárea </a:t>
            </a:r>
            <a:r>
              <a:rPr lang="es-ES_tradnl" sz="3600" b="1" i="1" dirty="0">
                <a:solidFill>
                  <a:schemeClr val="bg1"/>
                </a:solidFill>
                <a:latin typeface="Tahoma" pitchFamily="34" charset="0"/>
              </a:rPr>
              <a:t> </a:t>
            </a:r>
            <a:endParaRPr lang="es-ES" sz="3600" b="1" i="1" dirty="0">
              <a:solidFill>
                <a:schemeClr val="bg1"/>
              </a:solidFill>
              <a:latin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7" y="188913"/>
            <a:ext cx="7848674" cy="1008062"/>
          </a:xfrm>
          <a:noFill/>
        </p:spPr>
        <p:txBody>
          <a:bodyPr/>
          <a:lstStyle/>
          <a:p>
            <a:r>
              <a:rPr lang="es-ES_tradnl" sz="3200" b="1" dirty="0" smtClean="0">
                <a:solidFill>
                  <a:schemeClr val="bg1"/>
                </a:solidFill>
                <a:effectLst/>
                <a:latin typeface="Tahoma" pitchFamily="34" charset="0"/>
              </a:rPr>
              <a:t>Parto vaginal</a:t>
            </a:r>
            <a:endParaRPr lang="es-ES" sz="3200" b="1" dirty="0" smtClean="0">
              <a:solidFill>
                <a:schemeClr val="bg1"/>
              </a:solidFill>
              <a:effectLst/>
              <a:latin typeface="Tahoma" pitchFamily="34" charset="0"/>
              <a:cs typeface="Times New Roman" pitchFamily="18" charset="0"/>
            </a:endParaRP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989138"/>
            <a:ext cx="4321175" cy="4608512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es-MX" sz="2400" b="1" dirty="0" smtClean="0">
                <a:solidFill>
                  <a:schemeClr val="bg1"/>
                </a:solidFill>
                <a:latin typeface="Tahoma" pitchFamily="34" charset="0"/>
                <a:cs typeface="Arial" charset="0"/>
              </a:rPr>
              <a:t>Mujer en </a:t>
            </a:r>
            <a:r>
              <a:rPr lang="es-MX" sz="2400" b="1" dirty="0" smtClean="0">
                <a:solidFill>
                  <a:srgbClr val="FFFF00"/>
                </a:solidFill>
                <a:latin typeface="Tahoma" pitchFamily="34" charset="0"/>
                <a:cs typeface="Arial" charset="0"/>
              </a:rPr>
              <a:t>3 TRIMESTRE  </a:t>
            </a:r>
            <a:r>
              <a:rPr lang="es-MX" sz="2400" b="1" dirty="0" smtClean="0">
                <a:solidFill>
                  <a:schemeClr val="bg1"/>
                </a:solidFill>
                <a:latin typeface="Tahoma" pitchFamily="34" charset="0"/>
                <a:cs typeface="Arial" charset="0"/>
              </a:rPr>
              <a:t>de embarazo</a:t>
            </a:r>
            <a:r>
              <a:rPr lang="es-MX" sz="2400" b="1" dirty="0" smtClean="0">
                <a:latin typeface="Tahoma" pitchFamily="34" charset="0"/>
                <a:cs typeface="Arial" charset="0"/>
              </a:rPr>
              <a:t> </a:t>
            </a:r>
            <a:r>
              <a:rPr lang="es-MX" sz="2800" b="1" dirty="0" smtClean="0">
                <a:solidFill>
                  <a:srgbClr val="FF0000"/>
                </a:solidFill>
                <a:latin typeface="Tahoma" pitchFamily="34" charset="0"/>
                <a:cs typeface="Arial" charset="0"/>
              </a:rPr>
              <a:t>CON TAR</a:t>
            </a:r>
          </a:p>
          <a:p>
            <a:pPr algn="ctr">
              <a:lnSpc>
                <a:spcPct val="90000"/>
              </a:lnSpc>
              <a:buFontTx/>
              <a:buNone/>
            </a:pPr>
            <a:endParaRPr lang="es-MX" sz="2400" b="1" dirty="0" smtClean="0">
              <a:latin typeface="Tahoma" pitchFamily="34" charset="0"/>
              <a:cs typeface="Arial" charset="0"/>
            </a:endParaRPr>
          </a:p>
          <a:p>
            <a:pPr algn="ctr">
              <a:lnSpc>
                <a:spcPct val="90000"/>
              </a:lnSpc>
              <a:buFontTx/>
              <a:buNone/>
            </a:pPr>
            <a:r>
              <a:rPr lang="es-MX" sz="2400" b="1" dirty="0" smtClean="0">
                <a:solidFill>
                  <a:schemeClr val="bg1"/>
                </a:solidFill>
                <a:latin typeface="Tahoma" pitchFamily="34" charset="0"/>
                <a:cs typeface="Arial" charset="0"/>
              </a:rPr>
              <a:t>Carga viral </a:t>
            </a:r>
            <a:r>
              <a:rPr lang="es-MX" sz="2400" b="1" dirty="0" smtClean="0">
                <a:solidFill>
                  <a:srgbClr val="FFFF00"/>
                </a:solidFill>
                <a:latin typeface="Tahoma" pitchFamily="34" charset="0"/>
                <a:cs typeface="Arial" charset="0"/>
              </a:rPr>
              <a:t>3 TRIMESTRE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es-MX" sz="2800" b="1" dirty="0" smtClean="0">
                <a:solidFill>
                  <a:srgbClr val="FF0000"/>
                </a:solidFill>
                <a:latin typeface="Tahoma" pitchFamily="34" charset="0"/>
                <a:cs typeface="Arial" charset="0"/>
              </a:rPr>
              <a:t>MENOR 1.000</a:t>
            </a:r>
            <a:r>
              <a:rPr lang="es-MX" sz="2400" b="1" dirty="0" smtClean="0">
                <a:latin typeface="Tahoma" pitchFamily="34" charset="0"/>
                <a:cs typeface="Arial" charset="0"/>
              </a:rPr>
              <a:t> </a:t>
            </a:r>
            <a:r>
              <a:rPr lang="es-MX" sz="2400" b="1" dirty="0" smtClean="0">
                <a:solidFill>
                  <a:schemeClr val="bg1"/>
                </a:solidFill>
                <a:latin typeface="Tahoma" pitchFamily="34" charset="0"/>
                <a:cs typeface="Arial" charset="0"/>
              </a:rPr>
              <a:t>copias </a:t>
            </a:r>
          </a:p>
          <a:p>
            <a:pPr algn="ctr">
              <a:lnSpc>
                <a:spcPct val="90000"/>
              </a:lnSpc>
              <a:buFontTx/>
              <a:buNone/>
            </a:pPr>
            <a:endParaRPr lang="es-MX" sz="2400" b="1" dirty="0" smtClean="0">
              <a:latin typeface="Tahoma" pitchFamily="34" charset="0"/>
              <a:cs typeface="Arial" charset="0"/>
            </a:endParaRPr>
          </a:p>
          <a:p>
            <a:pPr algn="ctr">
              <a:lnSpc>
                <a:spcPct val="90000"/>
              </a:lnSpc>
              <a:buFontTx/>
              <a:buNone/>
            </a:pPr>
            <a:r>
              <a:rPr lang="es-MX" b="1" i="1" dirty="0" smtClean="0">
                <a:solidFill>
                  <a:srgbClr val="FF0000"/>
                </a:solidFill>
                <a:latin typeface="Tahoma" pitchFamily="34" charset="0"/>
                <a:cs typeface="Arial" charset="0"/>
              </a:rPr>
              <a:t>Atender parto Vaginal</a:t>
            </a:r>
            <a:endParaRPr lang="es-ES" b="1" i="1" dirty="0" smtClean="0">
              <a:solidFill>
                <a:srgbClr val="FF0000"/>
              </a:solidFill>
              <a:latin typeface="Tahoma" pitchFamily="34" charset="0"/>
              <a:cs typeface="Arial" charset="0"/>
            </a:endParaRPr>
          </a:p>
        </p:txBody>
      </p:sp>
      <p:pic>
        <p:nvPicPr>
          <p:cNvPr id="67588" name="Picture 4" descr="VAGINAL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32363" y="1989138"/>
            <a:ext cx="4025900" cy="4392612"/>
          </a:xfrm>
          <a:noFill/>
          <a:ln w="38100">
            <a:solidFill>
              <a:srgbClr val="0000FF"/>
            </a:solidFill>
          </a:ln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333375"/>
            <a:ext cx="7560518" cy="647700"/>
          </a:xfrm>
          <a:noFill/>
        </p:spPr>
        <p:txBody>
          <a:bodyPr/>
          <a:lstStyle/>
          <a:p>
            <a:r>
              <a:rPr lang="es-ES" sz="3600" b="1" dirty="0" smtClean="0">
                <a:solidFill>
                  <a:schemeClr val="bg1"/>
                </a:solidFill>
                <a:effectLst/>
                <a:latin typeface="Tahoma" pitchFamily="34" charset="0"/>
              </a:rPr>
              <a:t>Parto Vaginal</a:t>
            </a:r>
            <a:r>
              <a:rPr lang="es-ES" sz="3600" dirty="0" smtClean="0">
                <a:solidFill>
                  <a:schemeClr val="bg1"/>
                </a:solidFill>
                <a:effectLst/>
              </a:rPr>
              <a:t> 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7544" y="1412776"/>
            <a:ext cx="4485456" cy="5111849"/>
          </a:xfrm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es-MX" sz="2800" b="1" dirty="0" smtClean="0">
                <a:solidFill>
                  <a:schemeClr val="bg1"/>
                </a:solidFill>
                <a:latin typeface="Tahoma" pitchFamily="34" charset="0"/>
                <a:cs typeface="Arial" charset="0"/>
              </a:rPr>
              <a:t>Está contraindicada la:</a:t>
            </a:r>
          </a:p>
          <a:p>
            <a:pPr algn="ctr">
              <a:lnSpc>
                <a:spcPct val="80000"/>
              </a:lnSpc>
            </a:pPr>
            <a:r>
              <a:rPr lang="es-MX" sz="2800" b="1" dirty="0" smtClean="0">
                <a:solidFill>
                  <a:srgbClr val="FFFF00"/>
                </a:solidFill>
                <a:latin typeface="Tahoma" pitchFamily="34" charset="0"/>
                <a:cs typeface="Arial" charset="0"/>
              </a:rPr>
              <a:t> </a:t>
            </a:r>
            <a:r>
              <a:rPr lang="es-MX" sz="2800" b="1" dirty="0" err="1" smtClean="0">
                <a:solidFill>
                  <a:srgbClr val="FFFF00"/>
                </a:solidFill>
                <a:latin typeface="Tahoma" pitchFamily="34" charset="0"/>
                <a:cs typeface="Arial" charset="0"/>
              </a:rPr>
              <a:t>Amniotomía</a:t>
            </a:r>
            <a:r>
              <a:rPr lang="es-MX" sz="2800" b="1" dirty="0" smtClean="0">
                <a:solidFill>
                  <a:srgbClr val="FFFF00"/>
                </a:solidFill>
                <a:latin typeface="Tahoma" pitchFamily="34" charset="0"/>
                <a:cs typeface="Arial" charset="0"/>
              </a:rPr>
              <a:t> </a:t>
            </a:r>
          </a:p>
          <a:p>
            <a:pPr algn="ctr">
              <a:lnSpc>
                <a:spcPct val="80000"/>
              </a:lnSpc>
            </a:pPr>
            <a:endParaRPr lang="es-MX" sz="2800" b="1" dirty="0" smtClean="0">
              <a:solidFill>
                <a:schemeClr val="bg1"/>
              </a:solidFill>
              <a:latin typeface="Tahoma" pitchFamily="34" charset="0"/>
              <a:cs typeface="Arial" charset="0"/>
            </a:endParaRPr>
          </a:p>
          <a:p>
            <a:pPr algn="ctr">
              <a:lnSpc>
                <a:spcPct val="80000"/>
              </a:lnSpc>
            </a:pPr>
            <a:r>
              <a:rPr lang="es-MX" sz="2800" b="1" dirty="0" smtClean="0">
                <a:solidFill>
                  <a:schemeClr val="bg1"/>
                </a:solidFill>
                <a:latin typeface="Tahoma" pitchFamily="34" charset="0"/>
                <a:cs typeface="Arial" charset="0"/>
              </a:rPr>
              <a:t> Procedimientos invasivo que aumente el riesgo de exposición fetal a sangre materna</a:t>
            </a:r>
            <a:r>
              <a:rPr lang="es-MX" sz="2400" b="1" dirty="0" smtClean="0">
                <a:solidFill>
                  <a:schemeClr val="bg1"/>
                </a:solidFill>
                <a:latin typeface="Tahoma" pitchFamily="34" charset="0"/>
                <a:cs typeface="Arial" charset="0"/>
              </a:rPr>
              <a:t> </a:t>
            </a:r>
          </a:p>
          <a:p>
            <a:pPr algn="just">
              <a:lnSpc>
                <a:spcPct val="80000"/>
              </a:lnSpc>
              <a:buFontTx/>
              <a:buNone/>
            </a:pPr>
            <a:endParaRPr lang="es-MX" sz="2400" b="1" dirty="0" smtClean="0">
              <a:solidFill>
                <a:srgbClr val="000000"/>
              </a:solidFill>
              <a:latin typeface="Tahoma" pitchFamily="34" charset="0"/>
              <a:cs typeface="Arial" charset="0"/>
            </a:endParaRPr>
          </a:p>
          <a:p>
            <a:pPr algn="ctr">
              <a:lnSpc>
                <a:spcPct val="80000"/>
              </a:lnSpc>
              <a:buFontTx/>
              <a:buNone/>
            </a:pPr>
            <a:r>
              <a:rPr lang="es-MX" sz="2400" b="1" dirty="0" smtClean="0">
                <a:solidFill>
                  <a:srgbClr val="FF0000"/>
                </a:solidFill>
                <a:latin typeface="Tahoma" pitchFamily="34" charset="0"/>
                <a:cs typeface="Arial" charset="0"/>
              </a:rPr>
              <a:t>MONITOREO FETAL INVASIVO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es-MX" sz="2400" b="1" dirty="0" smtClean="0">
                <a:solidFill>
                  <a:srgbClr val="FFFF00"/>
                </a:solidFill>
                <a:latin typeface="Tahoma" pitchFamily="34" charset="0"/>
                <a:cs typeface="Arial" charset="0"/>
              </a:rPr>
              <a:t>INSTRUMENTACIÓN 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es-MX" sz="2400" b="1" dirty="0" smtClean="0">
                <a:solidFill>
                  <a:srgbClr val="FFFF00"/>
                </a:solidFill>
                <a:latin typeface="Tahoma" pitchFamily="34" charset="0"/>
                <a:cs typeface="Arial" charset="0"/>
              </a:rPr>
              <a:t>FÓRCEPS  - ESPÁTULAS EPISIOTOMÍA</a:t>
            </a:r>
            <a:endParaRPr lang="es-ES" sz="2400" b="1" dirty="0" smtClean="0">
              <a:solidFill>
                <a:srgbClr val="FFFF00"/>
              </a:solidFill>
              <a:latin typeface="Tahoma" pitchFamily="34" charset="0"/>
            </a:endParaRPr>
          </a:p>
        </p:txBody>
      </p:sp>
      <p:pic>
        <p:nvPicPr>
          <p:cNvPr id="68612" name="Picture 4" descr="parto01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48263" y="2133600"/>
            <a:ext cx="3454400" cy="2630488"/>
          </a:xfrm>
          <a:noFill/>
        </p:spPr>
      </p:pic>
    </p:spTree>
  </p:cSld>
  <p:clrMapOvr>
    <a:masterClrMapping/>
  </p:clrMapOvr>
  <p:transition spd="med">
    <p:pull dir="r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forcep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268413"/>
            <a:ext cx="3967485" cy="278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59" name="Picture 3" descr="forceps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1268760"/>
            <a:ext cx="3384376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0" name="Picture 4" descr="lesiondermica forcep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4005064"/>
            <a:ext cx="3995365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61" name="Rectangle 5"/>
          <p:cNvSpPr>
            <a:spLocks noGrp="1" noChangeArrowheads="1"/>
          </p:cNvSpPr>
          <p:nvPr>
            <p:ph type="title"/>
          </p:nvPr>
        </p:nvSpPr>
        <p:spPr>
          <a:xfrm>
            <a:off x="467544" y="404813"/>
            <a:ext cx="8136904" cy="620712"/>
          </a:xfrm>
          <a:noFill/>
        </p:spPr>
        <p:txBody>
          <a:bodyPr/>
          <a:lstStyle/>
          <a:p>
            <a:r>
              <a:rPr lang="es-CO" sz="3200" b="1" dirty="0" smtClean="0">
                <a:solidFill>
                  <a:srgbClr val="FFFF00"/>
                </a:solidFill>
                <a:effectLst/>
                <a:latin typeface="Tahoma" pitchFamily="34" charset="0"/>
              </a:rPr>
              <a:t>Traumas por uso de Esp</a:t>
            </a:r>
            <a:r>
              <a:rPr lang="es-CO" sz="3200" b="1" dirty="0" smtClean="0">
                <a:solidFill>
                  <a:srgbClr val="FFFF00"/>
                </a:solidFill>
                <a:effectLst/>
              </a:rPr>
              <a:t>á</a:t>
            </a:r>
            <a:r>
              <a:rPr lang="es-CO" sz="3200" b="1" dirty="0" smtClean="0">
                <a:solidFill>
                  <a:srgbClr val="FFFF00"/>
                </a:solidFill>
                <a:effectLst/>
                <a:latin typeface="Tahoma" pitchFamily="34" charset="0"/>
              </a:rPr>
              <a:t>tulas</a:t>
            </a:r>
            <a:r>
              <a:rPr lang="es-CO" sz="3200" dirty="0" smtClean="0">
                <a:effectLst/>
              </a:rPr>
              <a:t> </a:t>
            </a:r>
            <a:endParaRPr lang="es-ES" sz="3200" dirty="0" smtClean="0"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333375"/>
            <a:ext cx="8172400" cy="792163"/>
          </a:xfrm>
          <a:noFill/>
        </p:spPr>
        <p:txBody>
          <a:bodyPr/>
          <a:lstStyle/>
          <a:p>
            <a:r>
              <a:rPr lang="es-ES_tradnl" sz="3200" b="1" dirty="0" smtClean="0">
                <a:solidFill>
                  <a:schemeClr val="bg1"/>
                </a:solidFill>
                <a:effectLst/>
                <a:latin typeface="Tahoma" pitchFamily="34" charset="0"/>
              </a:rPr>
              <a:t>Transmisión  </a:t>
            </a:r>
            <a:r>
              <a:rPr lang="es-ES_tradnl" sz="3200" b="1" dirty="0" err="1" smtClean="0">
                <a:solidFill>
                  <a:schemeClr val="bg1"/>
                </a:solidFill>
                <a:effectLst/>
                <a:latin typeface="Tahoma" pitchFamily="34" charset="0"/>
              </a:rPr>
              <a:t>Intraparto</a:t>
            </a:r>
            <a:r>
              <a:rPr lang="es-ES_tradnl" sz="3200" b="1" dirty="0" smtClean="0">
                <a:solidFill>
                  <a:schemeClr val="bg1"/>
                </a:solidFill>
                <a:effectLst/>
                <a:latin typeface="Tahoma" pitchFamily="34" charset="0"/>
              </a:rPr>
              <a:t> - Causas</a:t>
            </a:r>
            <a:endParaRPr lang="es-ES" sz="3200" b="1" dirty="0" smtClean="0">
              <a:solidFill>
                <a:schemeClr val="bg1"/>
              </a:solidFill>
              <a:effectLst/>
              <a:latin typeface="Tahoma" pitchFamily="34" charset="0"/>
            </a:endParaRP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628775"/>
            <a:ext cx="7992888" cy="4924425"/>
          </a:xfrm>
        </p:spPr>
        <p:txBody>
          <a:bodyPr/>
          <a:lstStyle/>
          <a:p>
            <a:r>
              <a:rPr lang="es-ES_tradnl" b="1" dirty="0" smtClean="0">
                <a:solidFill>
                  <a:srgbClr val="FF0000"/>
                </a:solidFill>
                <a:latin typeface="Tahoma" pitchFamily="34" charset="0"/>
              </a:rPr>
              <a:t>Carga viral materna</a:t>
            </a:r>
            <a:endParaRPr lang="es-ES" sz="3600" b="1" dirty="0" smtClean="0">
              <a:solidFill>
                <a:srgbClr val="FF0000"/>
              </a:solidFill>
              <a:latin typeface="Tahoma" pitchFamily="34" charset="0"/>
            </a:endParaRPr>
          </a:p>
          <a:p>
            <a:pPr>
              <a:buFontTx/>
              <a:buNone/>
            </a:pPr>
            <a:endParaRPr lang="es-ES_tradnl" b="1" dirty="0" smtClean="0">
              <a:solidFill>
                <a:srgbClr val="000066"/>
              </a:solidFill>
              <a:latin typeface="Tahoma" pitchFamily="34" charset="0"/>
            </a:endParaRPr>
          </a:p>
          <a:p>
            <a:r>
              <a:rPr lang="es-ES_tradnl" b="1" dirty="0" err="1" smtClean="0">
                <a:solidFill>
                  <a:srgbClr val="FFFF00"/>
                </a:solidFill>
                <a:latin typeface="Tahoma" pitchFamily="34" charset="0"/>
              </a:rPr>
              <a:t>Microtransfusiones</a:t>
            </a:r>
            <a:r>
              <a:rPr lang="es-ES_tradnl" b="1" dirty="0" smtClean="0">
                <a:solidFill>
                  <a:srgbClr val="FFFF00"/>
                </a:solidFill>
                <a:latin typeface="Tahoma" pitchFamily="34" charset="0"/>
              </a:rPr>
              <a:t> sanguíneas  </a:t>
            </a:r>
            <a:r>
              <a:rPr lang="es-ES_tradnl" b="1" dirty="0" smtClean="0">
                <a:solidFill>
                  <a:schemeClr val="bg1"/>
                </a:solidFill>
                <a:latin typeface="Tahoma" pitchFamily="34" charset="0"/>
              </a:rPr>
              <a:t>que suceden  durante las contracciones</a:t>
            </a:r>
          </a:p>
          <a:p>
            <a:endParaRPr lang="es-ES_tradnl" b="1" dirty="0" smtClean="0">
              <a:latin typeface="Tahoma" pitchFamily="34" charset="0"/>
            </a:endParaRPr>
          </a:p>
          <a:p>
            <a:r>
              <a:rPr lang="es-ES_tradnl" b="1" dirty="0" smtClean="0">
                <a:solidFill>
                  <a:srgbClr val="FF0000"/>
                </a:solidFill>
                <a:latin typeface="Tahoma" pitchFamily="34" charset="0"/>
              </a:rPr>
              <a:t>El ascenso del virus</a:t>
            </a:r>
            <a:r>
              <a:rPr lang="es-ES_tradnl" b="1" dirty="0" smtClean="0">
                <a:latin typeface="Tahoma" pitchFamily="34" charset="0"/>
              </a:rPr>
              <a:t> </a:t>
            </a:r>
            <a:r>
              <a:rPr lang="es-ES_tradnl" b="1" dirty="0" smtClean="0">
                <a:solidFill>
                  <a:schemeClr val="bg1"/>
                </a:solidFill>
                <a:latin typeface="Tahoma" pitchFamily="34" charset="0"/>
              </a:rPr>
              <a:t>a través de la vagina  y el cérvix una vez que las membranas se han roto</a:t>
            </a:r>
          </a:p>
          <a:p>
            <a:endParaRPr lang="es-ES_tradnl" b="1" dirty="0" smtClean="0">
              <a:solidFill>
                <a:srgbClr val="FF0000"/>
              </a:solidFill>
              <a:latin typeface="Tahoma" pitchFamily="34" charset="0"/>
            </a:endParaRPr>
          </a:p>
          <a:p>
            <a:endParaRPr lang="es-ES" b="1" dirty="0" smtClean="0">
              <a:latin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412875"/>
            <a:ext cx="7772400" cy="5040313"/>
          </a:xfrm>
        </p:spPr>
        <p:txBody>
          <a:bodyPr/>
          <a:lstStyle/>
          <a:p>
            <a:pPr algn="ctr">
              <a:buFontTx/>
              <a:buNone/>
            </a:pPr>
            <a:endParaRPr lang="es-CO" sz="2800" b="1" dirty="0" smtClean="0">
              <a:solidFill>
                <a:srgbClr val="000066"/>
              </a:solidFill>
              <a:latin typeface="Tahoma" pitchFamily="34" charset="0"/>
            </a:endParaRPr>
          </a:p>
          <a:p>
            <a:pPr algn="just"/>
            <a:r>
              <a:rPr lang="es-CO" sz="2800" b="1" dirty="0" smtClean="0">
                <a:solidFill>
                  <a:srgbClr val="FF0000"/>
                </a:solidFill>
                <a:latin typeface="Tahoma" pitchFamily="34" charset="0"/>
              </a:rPr>
              <a:t>Prenatal:</a:t>
            </a:r>
            <a:r>
              <a:rPr lang="es-CO" sz="2800" b="1" dirty="0" smtClean="0">
                <a:latin typeface="Tahoma" pitchFamily="34" charset="0"/>
              </a:rPr>
              <a:t> </a:t>
            </a:r>
            <a:r>
              <a:rPr lang="es-CO" sz="2800" b="1" dirty="0" smtClean="0">
                <a:solidFill>
                  <a:schemeClr val="bg1"/>
                </a:solidFill>
                <a:latin typeface="Tahoma" pitchFamily="34" charset="0"/>
              </a:rPr>
              <a:t>Los 2 primeros trimestres de gestaci</a:t>
            </a:r>
            <a:r>
              <a:rPr lang="es-CO" sz="2800" b="1" dirty="0" smtClean="0">
                <a:solidFill>
                  <a:schemeClr val="bg1"/>
                </a:solidFill>
              </a:rPr>
              <a:t>ó</a:t>
            </a:r>
            <a:r>
              <a:rPr lang="es-CO" sz="2800" b="1" dirty="0" smtClean="0">
                <a:solidFill>
                  <a:schemeClr val="bg1"/>
                </a:solidFill>
                <a:latin typeface="Tahoma" pitchFamily="34" charset="0"/>
              </a:rPr>
              <a:t>n aporta el </a:t>
            </a:r>
            <a:r>
              <a:rPr lang="es-CO" sz="2800" b="1" dirty="0" smtClean="0">
                <a:solidFill>
                  <a:srgbClr val="00B0F0"/>
                </a:solidFill>
                <a:latin typeface="Tahoma" pitchFamily="34" charset="0"/>
              </a:rPr>
              <a:t>20% al 30% </a:t>
            </a:r>
            <a:r>
              <a:rPr lang="es-CO" sz="2800" b="1" dirty="0" smtClean="0">
                <a:solidFill>
                  <a:schemeClr val="bg1"/>
                </a:solidFill>
                <a:latin typeface="Tahoma" pitchFamily="34" charset="0"/>
              </a:rPr>
              <a:t>de los casos </a:t>
            </a:r>
          </a:p>
          <a:p>
            <a:pPr algn="just"/>
            <a:endParaRPr lang="es-CO" sz="2800" b="1" dirty="0" smtClean="0">
              <a:solidFill>
                <a:srgbClr val="FF0000"/>
              </a:solidFill>
              <a:latin typeface="Tahoma" pitchFamily="34" charset="0"/>
            </a:endParaRPr>
          </a:p>
          <a:p>
            <a:pPr algn="just"/>
            <a:r>
              <a:rPr lang="es-CO" sz="2800" b="1" dirty="0" smtClean="0">
                <a:solidFill>
                  <a:srgbClr val="FF0000"/>
                </a:solidFill>
                <a:latin typeface="Tahoma" pitchFamily="34" charset="0"/>
              </a:rPr>
              <a:t>Perinatal:</a:t>
            </a:r>
            <a:r>
              <a:rPr lang="es-CO" sz="2800" b="1" dirty="0" smtClean="0">
                <a:latin typeface="Tahoma" pitchFamily="34" charset="0"/>
              </a:rPr>
              <a:t> </a:t>
            </a:r>
            <a:r>
              <a:rPr lang="es-CO" sz="2800" b="1" dirty="0" smtClean="0">
                <a:solidFill>
                  <a:schemeClr val="bg1"/>
                </a:solidFill>
                <a:latin typeface="Tahoma" pitchFamily="34" charset="0"/>
              </a:rPr>
              <a:t>Intraparto el  </a:t>
            </a:r>
            <a:r>
              <a:rPr lang="es-CO" sz="2800" b="1" dirty="0" smtClean="0">
                <a:solidFill>
                  <a:srgbClr val="00B0F0"/>
                </a:solidFill>
                <a:latin typeface="Tahoma" pitchFamily="34" charset="0"/>
              </a:rPr>
              <a:t>45% al  65%</a:t>
            </a:r>
          </a:p>
          <a:p>
            <a:pPr algn="just"/>
            <a:endParaRPr lang="es-CO" sz="2800" b="1" dirty="0" smtClean="0">
              <a:solidFill>
                <a:srgbClr val="00B0F0"/>
              </a:solidFill>
              <a:latin typeface="Tahoma" pitchFamily="34" charset="0"/>
            </a:endParaRPr>
          </a:p>
          <a:p>
            <a:pPr algn="just"/>
            <a:r>
              <a:rPr lang="es-CO" sz="2800" b="1" dirty="0" smtClean="0">
                <a:solidFill>
                  <a:srgbClr val="FF0000"/>
                </a:solidFill>
                <a:latin typeface="Tahoma" pitchFamily="34" charset="0"/>
              </a:rPr>
              <a:t>Posnatal: </a:t>
            </a:r>
            <a:r>
              <a:rPr lang="es-CO" sz="2800" b="1" dirty="0" smtClean="0">
                <a:solidFill>
                  <a:schemeClr val="bg1"/>
                </a:solidFill>
                <a:latin typeface="Tahoma" pitchFamily="34" charset="0"/>
              </a:rPr>
              <a:t>Leche materna exclusiva o combinada con f</a:t>
            </a:r>
            <a:r>
              <a:rPr lang="es-CO" sz="2800" b="1" dirty="0" smtClean="0">
                <a:solidFill>
                  <a:schemeClr val="bg1"/>
                </a:solidFill>
              </a:rPr>
              <a:t>ó</a:t>
            </a:r>
            <a:r>
              <a:rPr lang="es-CO" sz="2800" b="1" dirty="0" smtClean="0">
                <a:solidFill>
                  <a:schemeClr val="bg1"/>
                </a:solidFill>
                <a:latin typeface="Tahoma" pitchFamily="34" charset="0"/>
              </a:rPr>
              <a:t>rmula l</a:t>
            </a:r>
            <a:r>
              <a:rPr lang="es-CO" sz="2800" b="1" dirty="0" smtClean="0">
                <a:solidFill>
                  <a:schemeClr val="bg1"/>
                </a:solidFill>
              </a:rPr>
              <a:t>á</a:t>
            </a:r>
            <a:r>
              <a:rPr lang="es-CO" sz="2800" b="1" dirty="0" smtClean="0">
                <a:solidFill>
                  <a:schemeClr val="bg1"/>
                </a:solidFill>
                <a:latin typeface="Tahoma" pitchFamily="34" charset="0"/>
              </a:rPr>
              <a:t>ctea el </a:t>
            </a:r>
            <a:r>
              <a:rPr lang="es-CO" sz="2800" b="1" dirty="0" smtClean="0">
                <a:solidFill>
                  <a:srgbClr val="00B0F0"/>
                </a:solidFill>
                <a:latin typeface="Tahoma" pitchFamily="34" charset="0"/>
              </a:rPr>
              <a:t>15% al  25% </a:t>
            </a:r>
            <a:endParaRPr lang="es-ES" sz="2800" b="1" dirty="0" smtClean="0">
              <a:solidFill>
                <a:srgbClr val="00B0F0"/>
              </a:solidFill>
              <a:latin typeface="Tahoma" pitchFamily="34" charset="0"/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title"/>
          </p:nvPr>
        </p:nvSpPr>
        <p:spPr>
          <a:xfrm>
            <a:off x="1331640" y="548605"/>
            <a:ext cx="7417073" cy="792163"/>
          </a:xfrm>
          <a:noFill/>
        </p:spPr>
        <p:txBody>
          <a:bodyPr/>
          <a:lstStyle/>
          <a:p>
            <a:r>
              <a:rPr lang="es-CO" sz="3200" b="1" dirty="0" smtClean="0">
                <a:solidFill>
                  <a:schemeClr val="bg1"/>
                </a:solidFill>
                <a:effectLst/>
                <a:latin typeface="Tahoma" pitchFamily="34" charset="0"/>
              </a:rPr>
              <a:t>Transmisión </a:t>
            </a:r>
            <a:r>
              <a:rPr lang="es-CO" sz="3200" b="1" dirty="0" smtClean="0">
                <a:solidFill>
                  <a:schemeClr val="bg1"/>
                </a:solidFill>
                <a:latin typeface="Tahoma" pitchFamily="34" charset="0"/>
              </a:rPr>
              <a:t>Materno Infantil </a:t>
            </a:r>
            <a:r>
              <a:rPr lang="es-CO" sz="3200" b="1" dirty="0" smtClean="0">
                <a:solidFill>
                  <a:schemeClr val="bg1"/>
                </a:solidFill>
                <a:effectLst/>
                <a:latin typeface="Tahoma" pitchFamily="34" charset="0"/>
              </a:rPr>
              <a:t> </a:t>
            </a:r>
            <a:br>
              <a:rPr lang="es-CO" sz="3200" b="1" dirty="0" smtClean="0">
                <a:solidFill>
                  <a:schemeClr val="bg1"/>
                </a:solidFill>
                <a:effectLst/>
                <a:latin typeface="Tahoma" pitchFamily="34" charset="0"/>
              </a:rPr>
            </a:br>
            <a:r>
              <a:rPr lang="es-CO" sz="3200" b="1" dirty="0" smtClean="0">
                <a:solidFill>
                  <a:schemeClr val="bg1"/>
                </a:solidFill>
                <a:effectLst/>
                <a:latin typeface="Tahoma" pitchFamily="34" charset="0"/>
              </a:rPr>
              <a:t>del VIH</a:t>
            </a:r>
            <a:endParaRPr lang="es-ES" sz="3200" b="1" dirty="0" smtClean="0">
              <a:solidFill>
                <a:schemeClr val="bg1"/>
              </a:solidFill>
              <a:effectLst/>
              <a:latin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2" y="333375"/>
            <a:ext cx="8244408" cy="792163"/>
          </a:xfrm>
          <a:noFill/>
        </p:spPr>
        <p:txBody>
          <a:bodyPr/>
          <a:lstStyle/>
          <a:p>
            <a:r>
              <a:rPr lang="es-ES_tradnl" sz="3200" b="1" dirty="0" smtClean="0">
                <a:solidFill>
                  <a:schemeClr val="bg1"/>
                </a:solidFill>
                <a:effectLst/>
                <a:latin typeface="Tahoma" pitchFamily="34" charset="0"/>
              </a:rPr>
              <a:t>Transmisión </a:t>
            </a:r>
            <a:r>
              <a:rPr lang="es-ES_tradnl" sz="3200" b="1" dirty="0" err="1" smtClean="0">
                <a:solidFill>
                  <a:schemeClr val="bg1"/>
                </a:solidFill>
                <a:effectLst/>
                <a:latin typeface="Tahoma" pitchFamily="34" charset="0"/>
              </a:rPr>
              <a:t>Intraparto</a:t>
            </a:r>
            <a:r>
              <a:rPr lang="es-ES_tradnl" sz="3200" b="1" dirty="0" smtClean="0">
                <a:solidFill>
                  <a:schemeClr val="bg1"/>
                </a:solidFill>
                <a:effectLst/>
                <a:latin typeface="Tahoma" pitchFamily="34" charset="0"/>
              </a:rPr>
              <a:t> - Causas</a:t>
            </a:r>
            <a:endParaRPr lang="es-ES" sz="3200" b="1" dirty="0" smtClean="0">
              <a:solidFill>
                <a:schemeClr val="bg1"/>
              </a:solidFill>
              <a:effectLst/>
              <a:latin typeface="Tahoma" pitchFamily="34" charset="0"/>
            </a:endParaRP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28775"/>
            <a:ext cx="8062913" cy="49244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s-ES_tradnl" sz="2800" b="1" dirty="0" smtClean="0">
                <a:solidFill>
                  <a:srgbClr val="FF0000"/>
                </a:solidFill>
                <a:latin typeface="Tahoma" pitchFamily="34" charset="0"/>
              </a:rPr>
              <a:t>La rotura prematura de membranas</a:t>
            </a:r>
            <a:r>
              <a:rPr lang="es-ES_tradnl" sz="2800" b="1" dirty="0" smtClean="0">
                <a:latin typeface="Tahoma" pitchFamily="34" charset="0"/>
              </a:rPr>
              <a:t>: </a:t>
            </a:r>
            <a:r>
              <a:rPr lang="es-ES_tradnl" sz="2800" b="1" dirty="0" smtClean="0">
                <a:solidFill>
                  <a:schemeClr val="bg1"/>
                </a:solidFill>
                <a:latin typeface="Tahoma" pitchFamily="34" charset="0"/>
              </a:rPr>
              <a:t>significativa a partir de las 4 horas y aumenta  un 2% cada hora</a:t>
            </a:r>
          </a:p>
          <a:p>
            <a:pPr>
              <a:lnSpc>
                <a:spcPct val="80000"/>
              </a:lnSpc>
              <a:buFontTx/>
              <a:buNone/>
            </a:pPr>
            <a:endParaRPr lang="es-ES_tradnl" sz="2800" b="1" dirty="0" smtClean="0">
              <a:solidFill>
                <a:srgbClr val="FF0000"/>
              </a:solidFill>
              <a:latin typeface="Tahoma" pitchFamily="34" charset="0"/>
            </a:endParaRPr>
          </a:p>
          <a:p>
            <a:pPr>
              <a:lnSpc>
                <a:spcPct val="80000"/>
              </a:lnSpc>
            </a:pPr>
            <a:r>
              <a:rPr lang="es-ES_tradnl" sz="2800" b="1" dirty="0" smtClean="0">
                <a:solidFill>
                  <a:srgbClr val="FFFF00"/>
                </a:solidFill>
                <a:latin typeface="Tahoma" pitchFamily="34" charset="0"/>
              </a:rPr>
              <a:t>La absorción  del virus  </a:t>
            </a:r>
            <a:r>
              <a:rPr lang="es-ES_tradnl" sz="2800" b="1" dirty="0" smtClean="0">
                <a:solidFill>
                  <a:schemeClr val="bg1"/>
                </a:solidFill>
                <a:latin typeface="Tahoma" pitchFamily="34" charset="0"/>
              </a:rPr>
              <a:t>a través  del tracto digestivo del niño</a:t>
            </a:r>
          </a:p>
          <a:p>
            <a:pPr>
              <a:lnSpc>
                <a:spcPct val="80000"/>
              </a:lnSpc>
              <a:buFontTx/>
              <a:buNone/>
            </a:pPr>
            <a:endParaRPr lang="es-ES_tradnl" sz="2800" b="1" dirty="0" smtClean="0">
              <a:solidFill>
                <a:srgbClr val="000066"/>
              </a:solidFill>
              <a:latin typeface="Tahoma" pitchFamily="34" charset="0"/>
            </a:endParaRPr>
          </a:p>
          <a:p>
            <a:pPr>
              <a:lnSpc>
                <a:spcPct val="80000"/>
              </a:lnSpc>
            </a:pPr>
            <a:r>
              <a:rPr lang="es-ES_tradnl" sz="2800" b="1" dirty="0" smtClean="0">
                <a:solidFill>
                  <a:srgbClr val="FF0000"/>
                </a:solidFill>
                <a:latin typeface="Tahoma" pitchFamily="34" charset="0"/>
              </a:rPr>
              <a:t>Parto </a:t>
            </a:r>
            <a:r>
              <a:rPr lang="es-ES_tradnl" sz="2800" b="1" dirty="0" err="1" smtClean="0">
                <a:solidFill>
                  <a:srgbClr val="FF0000"/>
                </a:solidFill>
                <a:latin typeface="Tahoma" pitchFamily="34" charset="0"/>
              </a:rPr>
              <a:t>gemelar</a:t>
            </a:r>
            <a:r>
              <a:rPr lang="es-ES_tradnl" sz="2800" b="1" dirty="0" smtClean="0">
                <a:solidFill>
                  <a:srgbClr val="FF0000"/>
                </a:solidFill>
                <a:latin typeface="Tahoma" pitchFamily="34" charset="0"/>
              </a:rPr>
              <a:t>, </a:t>
            </a:r>
            <a:r>
              <a:rPr lang="es-ES_tradnl" sz="2800" b="1" dirty="0" smtClean="0">
                <a:solidFill>
                  <a:schemeClr val="bg1"/>
                </a:solidFill>
                <a:latin typeface="Tahoma" pitchFamily="34" charset="0"/>
              </a:rPr>
              <a:t>el primer gemelo tiene mayor probabilidad, probablemente por un contacto  mas intenso y prolongado con la sangre y secreciones  vaginales infectadas</a:t>
            </a:r>
            <a:endParaRPr lang="es-ES_tradnl" sz="2800" b="1" dirty="0" smtClean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s-ES_tradnl" sz="2800" b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155"/>
          <p:cNvSpPr>
            <a:spLocks noGrp="1" noChangeArrowheads="1"/>
          </p:cNvSpPr>
          <p:nvPr>
            <p:ph type="title"/>
          </p:nvPr>
        </p:nvSpPr>
        <p:spPr>
          <a:xfrm>
            <a:off x="755576" y="404813"/>
            <a:ext cx="8137599" cy="719931"/>
          </a:xfrm>
          <a:noFill/>
        </p:spPr>
        <p:txBody>
          <a:bodyPr/>
          <a:lstStyle/>
          <a:p>
            <a:r>
              <a:rPr lang="es-ES" sz="3200" b="1" dirty="0" smtClean="0">
                <a:solidFill>
                  <a:schemeClr val="bg1"/>
                </a:solidFill>
                <a:latin typeface="Tahoma" pitchFamily="34" charset="0"/>
              </a:rPr>
              <a:t>ARV  durante la atención del parto</a:t>
            </a:r>
            <a:endParaRPr lang="es-ES" sz="3200" b="1" dirty="0" smtClean="0">
              <a:solidFill>
                <a:schemeClr val="bg1"/>
              </a:solidFill>
              <a:effectLst/>
              <a:latin typeface="Tahoma" pitchFamily="34" charset="0"/>
            </a:endParaRPr>
          </a:p>
        </p:txBody>
      </p:sp>
      <p:graphicFrame>
        <p:nvGraphicFramePr>
          <p:cNvPr id="6" name="5 Marcador de tabla"/>
          <p:cNvGraphicFramePr>
            <a:graphicFrameLocks noGrp="1"/>
          </p:cNvGraphicFramePr>
          <p:nvPr>
            <p:ph type="tbl" idx="1"/>
          </p:nvPr>
        </p:nvGraphicFramePr>
        <p:xfrm>
          <a:off x="539552" y="1196751"/>
          <a:ext cx="8280920" cy="5387669"/>
        </p:xfrm>
        <a:graphic>
          <a:graphicData uri="http://schemas.openxmlformats.org/drawingml/2006/table">
            <a:tbl>
              <a:tblPr/>
              <a:tblGrid>
                <a:gridCol w="2376264"/>
                <a:gridCol w="2448272"/>
                <a:gridCol w="3456384"/>
              </a:tblGrid>
              <a:tr h="282147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902" marR="8902" marT="89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902" marR="8902" marT="89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902" marR="8902" marT="89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503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 dirty="0">
                          <a:solidFill>
                            <a:srgbClr val="FFFF00"/>
                          </a:solidFill>
                          <a:latin typeface="Tahoma"/>
                        </a:rPr>
                        <a:t>Escenario</a:t>
                      </a:r>
                      <a:r>
                        <a:rPr lang="es-CO" sz="1600" b="0" i="0" u="none" strike="noStrike" dirty="0">
                          <a:solidFill>
                            <a:srgbClr val="FFFF00"/>
                          </a:solidFill>
                          <a:latin typeface="Times New Roman"/>
                        </a:rPr>
                        <a:t> </a:t>
                      </a:r>
                      <a:endParaRPr lang="es-CO" sz="1600" b="1" i="0" u="none" strike="noStrike" dirty="0">
                        <a:solidFill>
                          <a:srgbClr val="FFFF00"/>
                        </a:solidFill>
                        <a:latin typeface="Tahoma"/>
                      </a:endParaRPr>
                    </a:p>
                  </a:txBody>
                  <a:tcPr marL="8902" marR="8902" marT="8902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 dirty="0">
                          <a:solidFill>
                            <a:srgbClr val="FFFF00"/>
                          </a:solidFill>
                          <a:latin typeface="Tahoma"/>
                        </a:rPr>
                        <a:t>Factor Modificador</a:t>
                      </a:r>
                      <a:r>
                        <a:rPr lang="es-CO" sz="1600" b="0" i="0" u="none" strike="noStrike" dirty="0">
                          <a:solidFill>
                            <a:srgbClr val="FFFF00"/>
                          </a:solidFill>
                          <a:latin typeface="Times New Roman"/>
                        </a:rPr>
                        <a:t> </a:t>
                      </a:r>
                      <a:endParaRPr lang="es-CO" sz="1600" b="1" i="0" u="none" strike="noStrike" dirty="0">
                        <a:solidFill>
                          <a:srgbClr val="FFFF00"/>
                        </a:solidFill>
                        <a:latin typeface="Tahoma"/>
                      </a:endParaRPr>
                    </a:p>
                  </a:txBody>
                  <a:tcPr marL="8902" marR="8902" marT="8902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 dirty="0">
                          <a:solidFill>
                            <a:srgbClr val="FFFF00"/>
                          </a:solidFill>
                          <a:latin typeface="Tahoma"/>
                        </a:rPr>
                        <a:t>Recomendaci</a:t>
                      </a:r>
                      <a:r>
                        <a:rPr lang="es-CO" sz="1600" b="1" i="0" u="none" strike="noStrike" dirty="0">
                          <a:solidFill>
                            <a:srgbClr val="FFFF00"/>
                          </a:solidFill>
                          <a:latin typeface="Times New Roman"/>
                        </a:rPr>
                        <a:t>ó</a:t>
                      </a:r>
                      <a:r>
                        <a:rPr lang="es-CO" sz="1600" b="1" i="0" u="none" strike="noStrike" dirty="0">
                          <a:solidFill>
                            <a:srgbClr val="FFFF00"/>
                          </a:solidFill>
                          <a:latin typeface="Tahoma"/>
                        </a:rPr>
                        <a:t>n</a:t>
                      </a:r>
                      <a:r>
                        <a:rPr lang="es-CO" sz="1600" b="0" i="0" u="none" strike="noStrike" dirty="0">
                          <a:solidFill>
                            <a:srgbClr val="FFFF00"/>
                          </a:solidFill>
                          <a:latin typeface="Times New Roman"/>
                        </a:rPr>
                        <a:t> </a:t>
                      </a:r>
                      <a:endParaRPr lang="es-CO" sz="1600" b="1" i="0" u="none" strike="noStrike" dirty="0">
                        <a:solidFill>
                          <a:srgbClr val="FFFF00"/>
                        </a:solidFill>
                        <a:latin typeface="Tahoma"/>
                      </a:endParaRPr>
                    </a:p>
                  </a:txBody>
                  <a:tcPr marL="8902" marR="8902" marT="8902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2086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latin typeface="Tahoma"/>
                        </a:rPr>
                        <a:t>Expulsivo</a:t>
                      </a:r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Times New Roman"/>
                        </a:rPr>
                        <a:t> </a:t>
                      </a:r>
                      <a:endParaRPr lang="es-CO" sz="1600" b="1" i="0" u="none" strike="noStrike" dirty="0">
                        <a:solidFill>
                          <a:srgbClr val="FFFFFF"/>
                        </a:solidFill>
                        <a:latin typeface="Tahoma"/>
                      </a:endParaRPr>
                    </a:p>
                  </a:txBody>
                  <a:tcPr marL="8902" marR="8902" marT="8902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 dirty="0">
                          <a:solidFill>
                            <a:srgbClr val="FFFF00"/>
                          </a:solidFill>
                          <a:latin typeface="Tahoma"/>
                        </a:rPr>
                        <a:t>Sin ARV previo</a:t>
                      </a:r>
                      <a:r>
                        <a:rPr lang="es-CO" sz="1600" b="0" i="0" u="none" strike="noStrike" dirty="0">
                          <a:solidFill>
                            <a:srgbClr val="FFFF00"/>
                          </a:solidFill>
                          <a:latin typeface="Times New Roman"/>
                        </a:rPr>
                        <a:t> </a:t>
                      </a:r>
                      <a:endParaRPr lang="es-CO" sz="1600" b="1" i="0" u="none" strike="noStrike" dirty="0">
                        <a:solidFill>
                          <a:srgbClr val="FFFF00"/>
                        </a:solidFill>
                        <a:latin typeface="Tahoma"/>
                      </a:endParaRPr>
                    </a:p>
                  </a:txBody>
                  <a:tcPr marL="8902" marR="8902" marT="8902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latin typeface="Tahoma"/>
                        </a:rPr>
                        <a:t>ZD  intravenosa si se alcanza.</a:t>
                      </a:r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Times New Roman"/>
                        </a:rPr>
                        <a:t> </a:t>
                      </a:r>
                      <a:endParaRPr lang="es-CO" sz="1600" b="1" i="0" u="none" strike="noStrike" dirty="0">
                        <a:solidFill>
                          <a:srgbClr val="FFFFFF"/>
                        </a:solidFill>
                        <a:latin typeface="Tahoma"/>
                      </a:endParaRPr>
                    </a:p>
                  </a:txBody>
                  <a:tcPr marL="8902" marR="8902" marT="8902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2086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latin typeface="Tahoma"/>
                        </a:rPr>
                        <a:t>Trabajo de parto</a:t>
                      </a:r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Times New Roman"/>
                        </a:rPr>
                        <a:t> </a:t>
                      </a:r>
                      <a:endParaRPr lang="es-CO" sz="1600" b="1" i="0" u="none" strike="noStrike" dirty="0">
                        <a:solidFill>
                          <a:srgbClr val="FFFFFF"/>
                        </a:solidFill>
                        <a:latin typeface="Tahoma"/>
                      </a:endParaRPr>
                    </a:p>
                  </a:txBody>
                  <a:tcPr marL="8902" marR="8902" marT="8902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 dirty="0">
                          <a:solidFill>
                            <a:srgbClr val="FFFF00"/>
                          </a:solidFill>
                          <a:latin typeface="Tahoma"/>
                        </a:rPr>
                        <a:t>Sin ARV previo</a:t>
                      </a:r>
                      <a:r>
                        <a:rPr lang="es-CO" sz="1600" b="0" i="0" u="none" strike="noStrike" dirty="0">
                          <a:solidFill>
                            <a:srgbClr val="FFFF00"/>
                          </a:solidFill>
                          <a:latin typeface="Times New Roman"/>
                        </a:rPr>
                        <a:t> </a:t>
                      </a:r>
                      <a:endParaRPr lang="es-CO" sz="1600" b="1" i="0" u="none" strike="noStrike" dirty="0">
                        <a:solidFill>
                          <a:srgbClr val="FFFF00"/>
                        </a:solidFill>
                        <a:latin typeface="Tahoma"/>
                      </a:endParaRPr>
                    </a:p>
                  </a:txBody>
                  <a:tcPr marL="8902" marR="8902" marT="8902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latin typeface="Tahoma"/>
                        </a:rPr>
                        <a:t>ZD IV + 1 tableta de </a:t>
                      </a:r>
                      <a:r>
                        <a:rPr lang="es-CO" sz="1600" b="1" i="0" u="none" strike="noStrike" dirty="0" smtClean="0">
                          <a:solidFill>
                            <a:srgbClr val="FFFFFF"/>
                          </a:solidFill>
                          <a:latin typeface="Tahoma"/>
                        </a:rPr>
                        <a:t>nevirapina de 200 miligramos . Dosis</a:t>
                      </a:r>
                      <a:r>
                        <a:rPr lang="es-CO" sz="1600" b="1" i="0" u="none" strike="noStrike" baseline="0" dirty="0" smtClean="0">
                          <a:solidFill>
                            <a:srgbClr val="FFFFFF"/>
                          </a:solidFill>
                          <a:latin typeface="Tahoma"/>
                        </a:rPr>
                        <a:t> única</a:t>
                      </a:r>
                      <a:endParaRPr lang="es-CO" sz="1600" b="1" i="0" u="none" strike="noStrike" dirty="0">
                        <a:solidFill>
                          <a:srgbClr val="FFFFFF"/>
                        </a:solidFill>
                        <a:latin typeface="Tahoma"/>
                      </a:endParaRPr>
                    </a:p>
                  </a:txBody>
                  <a:tcPr marL="8902" marR="8902" marT="8902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2086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latin typeface="Tahoma"/>
                        </a:rPr>
                        <a:t>Trabajo de parto</a:t>
                      </a:r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Times New Roman"/>
                        </a:rPr>
                        <a:t> </a:t>
                      </a:r>
                      <a:endParaRPr lang="es-CO" sz="1600" b="1" i="0" u="none" strike="noStrike" dirty="0">
                        <a:solidFill>
                          <a:srgbClr val="FFFFFF"/>
                        </a:solidFill>
                        <a:latin typeface="Tahoma"/>
                      </a:endParaRPr>
                    </a:p>
                  </a:txBody>
                  <a:tcPr marL="8902" marR="8902" marT="8902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>
                          <a:solidFill>
                            <a:srgbClr val="FF0000"/>
                          </a:solidFill>
                          <a:latin typeface="Tahoma"/>
                        </a:rPr>
                        <a:t>Con ARV previo</a:t>
                      </a: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endParaRPr lang="es-CO" sz="1600" b="1" i="0" u="none" strike="noStrike">
                        <a:solidFill>
                          <a:srgbClr val="FF0000"/>
                        </a:solidFill>
                        <a:latin typeface="Tahoma"/>
                      </a:endParaRPr>
                    </a:p>
                  </a:txBody>
                  <a:tcPr marL="8902" marR="8902" marT="8902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latin typeface="Tahoma"/>
                        </a:rPr>
                        <a:t>ZD IV</a:t>
                      </a:r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Times New Roman"/>
                        </a:rPr>
                        <a:t> </a:t>
                      </a:r>
                      <a:endParaRPr lang="es-CO" sz="1600" b="1" i="0" u="none" strike="noStrike" dirty="0">
                        <a:solidFill>
                          <a:srgbClr val="FFFFFF"/>
                        </a:solidFill>
                        <a:latin typeface="Tahoma"/>
                      </a:endParaRPr>
                    </a:p>
                  </a:txBody>
                  <a:tcPr marL="8902" marR="8902" marT="8902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4479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latin typeface="Tahoma"/>
                        </a:rPr>
                        <a:t>Ruptura Prematura </a:t>
                      </a:r>
                      <a:r>
                        <a:rPr lang="es-CO" sz="1600" b="1" i="0" u="none" strike="noStrike" dirty="0" err="1">
                          <a:solidFill>
                            <a:srgbClr val="FFFFFF"/>
                          </a:solidFill>
                          <a:latin typeface="Tahoma"/>
                        </a:rPr>
                        <a:t>Menbranas</a:t>
                      </a:r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Times New Roman"/>
                        </a:rPr>
                        <a:t> </a:t>
                      </a:r>
                      <a:endParaRPr lang="es-CO" sz="1600" b="1" i="0" u="none" strike="noStrike" dirty="0">
                        <a:solidFill>
                          <a:srgbClr val="FFFFFF"/>
                        </a:solidFill>
                        <a:latin typeface="Tahoma"/>
                      </a:endParaRPr>
                    </a:p>
                  </a:txBody>
                  <a:tcPr marL="8902" marR="8902" marT="8902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>
                          <a:solidFill>
                            <a:srgbClr val="FF0000"/>
                          </a:solidFill>
                          <a:latin typeface="Tahoma"/>
                        </a:rPr>
                        <a:t>Con ARV previo</a:t>
                      </a: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endParaRPr lang="es-CO" sz="1600" b="1" i="0" u="none" strike="noStrike">
                        <a:solidFill>
                          <a:srgbClr val="FF0000"/>
                        </a:solidFill>
                        <a:latin typeface="Tahoma"/>
                      </a:endParaRPr>
                    </a:p>
                  </a:txBody>
                  <a:tcPr marL="8902" marR="8902" marT="8902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latin typeface="Tahoma"/>
                        </a:rPr>
                        <a:t>ZD IV y   procurar desembarazar en las primeras 4 horas luego de la RPM.</a:t>
                      </a:r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Times New Roman"/>
                        </a:rPr>
                        <a:t> </a:t>
                      </a:r>
                      <a:endParaRPr lang="es-CO" sz="1600" b="1" i="0" u="none" strike="noStrike" dirty="0">
                        <a:solidFill>
                          <a:srgbClr val="FFFFFF"/>
                        </a:solidFill>
                        <a:latin typeface="Tahoma"/>
                      </a:endParaRPr>
                    </a:p>
                  </a:txBody>
                  <a:tcPr marL="8902" marR="8902" marT="8902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8282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latin typeface="Tahoma"/>
                        </a:rPr>
                        <a:t>Preparaci</a:t>
                      </a:r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latin typeface="Times New Roman"/>
                        </a:rPr>
                        <a:t>ó</a:t>
                      </a:r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latin typeface="Tahoma"/>
                        </a:rPr>
                        <a:t>n para ces</a:t>
                      </a:r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latin typeface="Times New Roman"/>
                        </a:rPr>
                        <a:t>á</a:t>
                      </a:r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latin typeface="Tahoma"/>
                        </a:rPr>
                        <a:t>rea electiva</a:t>
                      </a:r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Times New Roman"/>
                        </a:rPr>
                        <a:t> </a:t>
                      </a:r>
                      <a:endParaRPr lang="es-CO" sz="1600" b="1" i="0" u="none" strike="noStrike" dirty="0">
                        <a:solidFill>
                          <a:srgbClr val="FFFFFF"/>
                        </a:solidFill>
                        <a:latin typeface="Tahoma"/>
                      </a:endParaRPr>
                    </a:p>
                  </a:txBody>
                  <a:tcPr marL="8902" marR="8902" marT="8902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>
                          <a:solidFill>
                            <a:srgbClr val="FF0000"/>
                          </a:solidFill>
                          <a:latin typeface="Tahoma"/>
                        </a:rPr>
                        <a:t>Con ARV previo</a:t>
                      </a: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endParaRPr lang="es-CO" sz="1600" b="1" i="0" u="none" strike="noStrike">
                        <a:solidFill>
                          <a:srgbClr val="FF0000"/>
                        </a:solidFill>
                        <a:latin typeface="Tahoma"/>
                      </a:endParaRPr>
                    </a:p>
                  </a:txBody>
                  <a:tcPr marL="8902" marR="8902" marT="8902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latin typeface="Tahoma"/>
                        </a:rPr>
                        <a:t>Inicie ZD IV 3 horas antes del procedimiento.</a:t>
                      </a:r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Times New Roman"/>
                        </a:rPr>
                        <a:t> </a:t>
                      </a:r>
                      <a:endParaRPr lang="es-CO" sz="1600" b="1" i="0" u="none" strike="noStrike" dirty="0">
                        <a:solidFill>
                          <a:srgbClr val="FFFFFF"/>
                        </a:solidFill>
                        <a:latin typeface="Tahoma"/>
                      </a:endParaRPr>
                    </a:p>
                  </a:txBody>
                  <a:tcPr marL="8902" marR="8902" marT="8902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155"/>
          <p:cNvSpPr>
            <a:spLocks noGrp="1" noChangeArrowheads="1"/>
          </p:cNvSpPr>
          <p:nvPr>
            <p:ph type="title"/>
          </p:nvPr>
        </p:nvSpPr>
        <p:spPr>
          <a:xfrm>
            <a:off x="755576" y="404813"/>
            <a:ext cx="8137599" cy="719931"/>
          </a:xfrm>
          <a:noFill/>
        </p:spPr>
        <p:txBody>
          <a:bodyPr/>
          <a:lstStyle/>
          <a:p>
            <a:r>
              <a:rPr lang="es-ES_tradnl" sz="3200" b="1" dirty="0" smtClean="0">
                <a:solidFill>
                  <a:schemeClr val="bg1"/>
                </a:solidFill>
                <a:effectLst/>
                <a:latin typeface="Tahoma" pitchFamily="34" charset="0"/>
              </a:rPr>
              <a:t>Profilaxis </a:t>
            </a:r>
            <a:r>
              <a:rPr lang="es-ES_tradnl" sz="3200" b="1" dirty="0" err="1" smtClean="0">
                <a:solidFill>
                  <a:schemeClr val="bg1"/>
                </a:solidFill>
                <a:effectLst/>
                <a:latin typeface="Tahoma" pitchFamily="34" charset="0"/>
              </a:rPr>
              <a:t>intraparto</a:t>
            </a:r>
            <a:r>
              <a:rPr lang="es-ES_tradnl" sz="3200" b="1" dirty="0" smtClean="0">
                <a:solidFill>
                  <a:schemeClr val="bg1"/>
                </a:solidFill>
                <a:effectLst/>
                <a:latin typeface="Tahoma" pitchFamily="34" charset="0"/>
              </a:rPr>
              <a:t> con  </a:t>
            </a:r>
            <a:r>
              <a:rPr lang="es-ES_tradnl" sz="3200" b="1" dirty="0" err="1" smtClean="0">
                <a:solidFill>
                  <a:schemeClr val="bg1"/>
                </a:solidFill>
                <a:effectLst/>
                <a:latin typeface="Tahoma" pitchFamily="34" charset="0"/>
              </a:rPr>
              <a:t>Zidovudina</a:t>
            </a:r>
            <a:endParaRPr lang="es-ES" sz="3200" b="1" dirty="0" smtClean="0">
              <a:solidFill>
                <a:schemeClr val="bg1"/>
              </a:solidFill>
              <a:effectLst/>
              <a:latin typeface="Tahoma" pitchFamily="34" charset="0"/>
            </a:endParaRPr>
          </a:p>
        </p:txBody>
      </p:sp>
      <p:graphicFrame>
        <p:nvGraphicFramePr>
          <p:cNvPr id="5" name="4 Marcador de tabla"/>
          <p:cNvGraphicFramePr>
            <a:graphicFrameLocks noGrp="1"/>
          </p:cNvGraphicFramePr>
          <p:nvPr>
            <p:ph type="tbl" idx="1"/>
          </p:nvPr>
        </p:nvGraphicFramePr>
        <p:xfrm>
          <a:off x="683567" y="1412776"/>
          <a:ext cx="8064895" cy="5132125"/>
        </p:xfrm>
        <a:graphic>
          <a:graphicData uri="http://schemas.openxmlformats.org/drawingml/2006/table">
            <a:tbl>
              <a:tblPr/>
              <a:tblGrid>
                <a:gridCol w="1697871"/>
                <a:gridCol w="3270682"/>
                <a:gridCol w="3096342"/>
              </a:tblGrid>
              <a:tr h="193451"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5750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 dirty="0">
                          <a:solidFill>
                            <a:srgbClr val="FFFF00"/>
                          </a:solidFill>
                          <a:latin typeface="Tahoma"/>
                        </a:rPr>
                        <a:t>Peso de la gestante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600" b="1" i="0" u="none" strike="noStrike" dirty="0">
                          <a:solidFill>
                            <a:srgbClr val="FFFF00"/>
                          </a:solidFill>
                          <a:latin typeface="Tahoma"/>
                        </a:rPr>
                        <a:t>Ataque: 2 mg/kg aplicar en la primera hora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600" b="1" i="0" u="none" strike="noStrike" dirty="0">
                          <a:solidFill>
                            <a:srgbClr val="FFFF00"/>
                          </a:solidFill>
                          <a:latin typeface="Tahoma"/>
                        </a:rPr>
                        <a:t>Mantenimiento: 1 mg/kg aplicar cada  hora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9467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600" b="1" i="0" u="none" strike="noStrike" dirty="0" err="1">
                          <a:solidFill>
                            <a:srgbClr val="FF0000"/>
                          </a:solidFill>
                          <a:latin typeface="Tahoma"/>
                        </a:rPr>
                        <a:t>Zidovudina</a:t>
                      </a:r>
                      <a:r>
                        <a:rPr lang="es-CO" sz="1600" b="1" i="0" u="none" strike="noStrike" dirty="0">
                          <a:solidFill>
                            <a:srgbClr val="FF0000"/>
                          </a:solidFill>
                          <a:latin typeface="Tahoma"/>
                        </a:rPr>
                        <a:t> N° de gotas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600" b="1" i="0" u="none" strike="noStrike" dirty="0" err="1">
                          <a:solidFill>
                            <a:srgbClr val="FF0000"/>
                          </a:solidFill>
                          <a:latin typeface="Tahoma"/>
                        </a:rPr>
                        <a:t>Zidovudina</a:t>
                      </a:r>
                      <a:r>
                        <a:rPr lang="es-CO" sz="1600" b="1" i="0" u="none" strike="noStrike" dirty="0">
                          <a:solidFill>
                            <a:srgbClr val="FF0000"/>
                          </a:solidFill>
                          <a:latin typeface="Tahoma"/>
                        </a:rPr>
                        <a:t> N° de gotas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9467"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800" b="0" i="0" u="none" strike="noStrike" dirty="0">
                          <a:solidFill>
                            <a:srgbClr val="FFFFFF"/>
                          </a:solidFill>
                          <a:latin typeface="Tahoma"/>
                        </a:rPr>
                        <a:t>40 kilos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Tahoma"/>
                        </a:rPr>
                        <a:t>8 ml: 18 gotas/minuto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Tahoma"/>
                        </a:rPr>
                        <a:t>4 ml: 17 gotas/minuto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9467"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800" b="0" i="0" u="none" strike="noStrike" dirty="0">
                          <a:solidFill>
                            <a:srgbClr val="FFFFFF"/>
                          </a:solidFill>
                          <a:latin typeface="Tahoma"/>
                        </a:rPr>
                        <a:t>50 Kilos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Tahoma"/>
                        </a:rPr>
                        <a:t>10 ml: 18 gotas/minuto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Tahoma"/>
                        </a:rPr>
                        <a:t>5 ml: 18 gotas/minuto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9467"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800" b="0" i="0" u="none" strike="noStrike" dirty="0">
                          <a:solidFill>
                            <a:srgbClr val="FFFFFF"/>
                          </a:solidFill>
                          <a:latin typeface="Tahoma"/>
                        </a:rPr>
                        <a:t>60 Kilos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600" b="0" i="0" u="none" strike="noStrike">
                          <a:solidFill>
                            <a:srgbClr val="FFFFFF"/>
                          </a:solidFill>
                          <a:latin typeface="Tahoma"/>
                        </a:rPr>
                        <a:t>12 ml: 19 gotas/minuto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Tahoma"/>
                        </a:rPr>
                        <a:t>6 ml: 18 gotas/minuto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9467"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800" b="0" i="0" u="none" strike="noStrike" dirty="0">
                          <a:solidFill>
                            <a:srgbClr val="FFFFFF"/>
                          </a:solidFill>
                          <a:latin typeface="Tahoma"/>
                        </a:rPr>
                        <a:t>70 Kilos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600" b="0" i="0" u="none" strike="noStrike">
                          <a:solidFill>
                            <a:srgbClr val="FFFFFF"/>
                          </a:solidFill>
                          <a:latin typeface="Tahoma"/>
                        </a:rPr>
                        <a:t>14 ml: 19 gotas/minuto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Tahoma"/>
                        </a:rPr>
                        <a:t>7 ml: 18 gotas/minuto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9467"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800" b="0" i="0" u="none" strike="noStrike" dirty="0">
                          <a:solidFill>
                            <a:srgbClr val="FFFFFF"/>
                          </a:solidFill>
                          <a:latin typeface="Tahoma"/>
                        </a:rPr>
                        <a:t>80 Kilos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Tahoma"/>
                        </a:rPr>
                        <a:t>16 ml: 19 gotas/minuto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600" b="0" i="0" u="none" strike="noStrike">
                          <a:solidFill>
                            <a:srgbClr val="FFFFFF"/>
                          </a:solidFill>
                          <a:latin typeface="Tahoma"/>
                        </a:rPr>
                        <a:t>8 ml: 18 gotas/minuto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9467"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800" b="0" i="0" u="none" strike="noStrike" dirty="0">
                          <a:solidFill>
                            <a:srgbClr val="FFFFFF"/>
                          </a:solidFill>
                          <a:latin typeface="Tahoma"/>
                        </a:rPr>
                        <a:t>90 Kilos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600" b="0" i="0" u="none" strike="noStrike">
                          <a:solidFill>
                            <a:srgbClr val="FFFFFF"/>
                          </a:solidFill>
                          <a:latin typeface="Tahoma"/>
                        </a:rPr>
                        <a:t>18 ml: 20 gotas/minuto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latin typeface="Tahoma"/>
                        </a:rPr>
                        <a:t>9 ml: 18 gotas/minuto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655">
                <a:tc>
                  <a:txBody>
                    <a:bodyPr/>
                    <a:lstStyle/>
                    <a:p>
                      <a:pPr algn="l" fontAlgn="b"/>
                      <a:endParaRPr lang="es-CO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3" y="188913"/>
            <a:ext cx="7704658" cy="1008062"/>
          </a:xfrm>
          <a:noFill/>
        </p:spPr>
        <p:txBody>
          <a:bodyPr/>
          <a:lstStyle/>
          <a:p>
            <a:r>
              <a:rPr lang="es-ES_tradnl" sz="3200" b="1" dirty="0" smtClean="0">
                <a:solidFill>
                  <a:srgbClr val="FF0000"/>
                </a:solidFill>
                <a:effectLst/>
                <a:latin typeface="Tahoma" pitchFamily="34" charset="0"/>
              </a:rPr>
              <a:t>Atención del Parto. </a:t>
            </a:r>
            <a:r>
              <a:rPr lang="es-ES_tradnl" sz="3200" b="1" dirty="0" smtClean="0">
                <a:solidFill>
                  <a:srgbClr val="FF0000"/>
                </a:solidFill>
                <a:latin typeface="Tahoma" pitchFamily="34" charset="0"/>
              </a:rPr>
              <a:t>Profilaxis </a:t>
            </a:r>
            <a:r>
              <a:rPr lang="es-ES_tradnl" sz="3200" b="1" dirty="0" err="1" smtClean="0">
                <a:solidFill>
                  <a:srgbClr val="FF0000"/>
                </a:solidFill>
                <a:latin typeface="Tahoma" pitchFamily="34" charset="0"/>
              </a:rPr>
              <a:t>intraparto</a:t>
            </a:r>
            <a:endParaRPr lang="es-ES" sz="3200" b="1" dirty="0" smtClean="0">
              <a:solidFill>
                <a:srgbClr val="FF0000"/>
              </a:solidFill>
              <a:effectLst/>
              <a:latin typeface="Tahoma" pitchFamily="34" charset="0"/>
              <a:cs typeface="Times New Roman" pitchFamily="18" charset="0"/>
            </a:endParaRP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556792"/>
            <a:ext cx="4321175" cy="5040858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es-MX" b="1" dirty="0" smtClean="0"/>
              <a:t>La </a:t>
            </a:r>
            <a:r>
              <a:rPr lang="es-MX" b="1" dirty="0" smtClean="0">
                <a:solidFill>
                  <a:schemeClr val="bg1"/>
                </a:solidFill>
              </a:rPr>
              <a:t>profilaxis  </a:t>
            </a:r>
            <a:r>
              <a:rPr lang="es-MX" b="1" dirty="0" err="1" smtClean="0">
                <a:solidFill>
                  <a:schemeClr val="bg1"/>
                </a:solidFill>
              </a:rPr>
              <a:t>intraparto</a:t>
            </a:r>
            <a:r>
              <a:rPr lang="es-MX" b="1" dirty="0" smtClean="0">
                <a:solidFill>
                  <a:schemeClr val="bg1"/>
                </a:solidFill>
              </a:rPr>
              <a:t> atraviesa la placenta durante el trabajo de parto y permite que el neonato tenga adecuados niveles sistémicos durante la exposición a sangre y secreciones maternas</a:t>
            </a:r>
            <a:endParaRPr lang="es-ES" b="1" i="1" dirty="0" smtClean="0">
              <a:solidFill>
                <a:schemeClr val="bg1"/>
              </a:solidFill>
              <a:latin typeface="Tahoma" pitchFamily="34" charset="0"/>
              <a:cs typeface="Arial" pitchFamily="34" charset="0"/>
            </a:endParaRPr>
          </a:p>
        </p:txBody>
      </p:sp>
      <p:pic>
        <p:nvPicPr>
          <p:cNvPr id="59396" name="Picture 4" descr="VAGINAL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4008" y="4077072"/>
            <a:ext cx="4176464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124744"/>
            <a:ext cx="4104456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 redondeado"/>
          <p:cNvSpPr/>
          <p:nvPr/>
        </p:nvSpPr>
        <p:spPr>
          <a:xfrm>
            <a:off x="899592" y="857232"/>
            <a:ext cx="6984776" cy="77156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400" b="1" dirty="0">
                <a:solidFill>
                  <a:schemeClr val="tx1"/>
                </a:solidFill>
              </a:rPr>
              <a:t>Programe la atención del parto </a:t>
            </a:r>
            <a:r>
              <a:rPr lang="es-ES" sz="1400" b="1" dirty="0" smtClean="0">
                <a:solidFill>
                  <a:schemeClr val="tx1"/>
                </a:solidFill>
              </a:rPr>
              <a:t>en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400" b="1" dirty="0" smtClean="0">
                <a:solidFill>
                  <a:schemeClr val="tx1"/>
                </a:solidFill>
              </a:rPr>
              <a:t> </a:t>
            </a:r>
            <a:r>
              <a:rPr lang="es-ES" sz="1400" b="1" dirty="0">
                <a:solidFill>
                  <a:schemeClr val="tx1"/>
                </a:solidFill>
              </a:rPr>
              <a:t>la semana 38 de gestación. Evalúe la vía del parto de acuerdo al resultado de la carga </a:t>
            </a:r>
            <a:r>
              <a:rPr lang="es-ES" sz="1400" b="1" dirty="0" smtClean="0">
                <a:solidFill>
                  <a:schemeClr val="tx1"/>
                </a:solidFill>
              </a:rPr>
              <a:t>viral </a:t>
            </a:r>
            <a:endParaRPr lang="es-CO" sz="1400" b="1" dirty="0">
              <a:solidFill>
                <a:schemeClr val="tx1"/>
              </a:solidFill>
            </a:endParaRPr>
          </a:p>
        </p:txBody>
      </p:sp>
      <p:sp>
        <p:nvSpPr>
          <p:cNvPr id="6" name="5 Rectángulo redondeado"/>
          <p:cNvSpPr/>
          <p:nvPr/>
        </p:nvSpPr>
        <p:spPr>
          <a:xfrm>
            <a:off x="827584" y="2060848"/>
            <a:ext cx="7344816" cy="172534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1200" b="1" dirty="0">
                <a:solidFill>
                  <a:schemeClr val="tx1"/>
                </a:solidFill>
              </a:rPr>
              <a:t>Atención del recién nacido:</a:t>
            </a:r>
            <a:endParaRPr lang="es-CO" sz="1200" b="1" dirty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s-ES" sz="1200" b="1" dirty="0">
                <a:solidFill>
                  <a:schemeClr val="tx1"/>
                </a:solidFill>
              </a:rPr>
              <a:t>Evitar </a:t>
            </a:r>
            <a:r>
              <a:rPr lang="es-ES" sz="1400" b="1" dirty="0">
                <a:solidFill>
                  <a:schemeClr val="tx1"/>
                </a:solidFill>
              </a:rPr>
              <a:t>contacto del niño con la sangre materna.</a:t>
            </a:r>
            <a:endParaRPr lang="es-CO" sz="1400" b="1" dirty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s-ES" sz="1400" b="1" dirty="0" smtClean="0">
                <a:solidFill>
                  <a:schemeClr val="tx1"/>
                </a:solidFill>
              </a:rPr>
              <a:t>Bañar al neonato  </a:t>
            </a:r>
            <a:r>
              <a:rPr lang="es-ES" sz="1400" b="1" dirty="0">
                <a:solidFill>
                  <a:schemeClr val="tx1"/>
                </a:solidFill>
              </a:rPr>
              <a:t>con agua y jabón inmediatamente después del nacimiento para disminuir el contacto con secreciones </a:t>
            </a:r>
            <a:r>
              <a:rPr lang="es-ES" sz="1400" b="1" dirty="0" err="1">
                <a:solidFill>
                  <a:schemeClr val="tx1"/>
                </a:solidFill>
              </a:rPr>
              <a:t>cervico</a:t>
            </a:r>
            <a:r>
              <a:rPr lang="es-ES" sz="1400" b="1" dirty="0">
                <a:solidFill>
                  <a:schemeClr val="tx1"/>
                </a:solidFill>
              </a:rPr>
              <a:t>-vaginales, el líquido amniótico y la sangre materna.</a:t>
            </a:r>
            <a:endParaRPr lang="es-CO" sz="1400" b="1" dirty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s-ES" sz="1400" b="1" dirty="0">
                <a:solidFill>
                  <a:schemeClr val="tx1"/>
                </a:solidFill>
              </a:rPr>
              <a:t>Succión de la vía aérea evitando traumatismos.</a:t>
            </a:r>
            <a:endParaRPr lang="es-CO" sz="1400" b="1" dirty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s-ES" sz="1400" b="1" dirty="0">
                <a:solidFill>
                  <a:schemeClr val="tx1"/>
                </a:solidFill>
              </a:rPr>
              <a:t>Aplicación de la profilaxis con vitamina K</a:t>
            </a:r>
            <a:r>
              <a:rPr lang="es-ES" sz="1400" b="1" dirty="0" smtClean="0">
                <a:solidFill>
                  <a:schemeClr val="tx1"/>
                </a:solidFill>
              </a:rPr>
              <a:t>.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es-ES" sz="1400" b="1" dirty="0" smtClean="0">
                <a:solidFill>
                  <a:schemeClr val="tx1"/>
                </a:solidFill>
              </a:rPr>
              <a:t> </a:t>
            </a:r>
            <a:r>
              <a:rPr lang="es-ES" sz="1400" b="1" dirty="0" smtClean="0">
                <a:solidFill>
                  <a:srgbClr val="FF0000"/>
                </a:solidFill>
              </a:rPr>
              <a:t>Aplicar Vacuna de Hepatitis B en las primeras 12 horas de vida.</a:t>
            </a:r>
          </a:p>
        </p:txBody>
      </p:sp>
      <p:sp>
        <p:nvSpPr>
          <p:cNvPr id="8" name="7 Rectángulo redondeado"/>
          <p:cNvSpPr/>
          <p:nvPr/>
        </p:nvSpPr>
        <p:spPr>
          <a:xfrm>
            <a:off x="1979712" y="5805264"/>
            <a:ext cx="4896544" cy="7371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100" b="1" dirty="0">
                <a:solidFill>
                  <a:schemeClr val="tx1"/>
                </a:solidFill>
              </a:rPr>
              <a:t>Inicie la profilaxis ARV entre las </a:t>
            </a:r>
            <a:r>
              <a:rPr lang="es-ES" sz="1100" b="1" dirty="0">
                <a:solidFill>
                  <a:srgbClr val="FF0000"/>
                </a:solidFill>
              </a:rPr>
              <a:t>8 y 12 horas </a:t>
            </a:r>
            <a:r>
              <a:rPr lang="es-ES" sz="1100" b="1" dirty="0">
                <a:solidFill>
                  <a:schemeClr val="tx1"/>
                </a:solidFill>
              </a:rPr>
              <a:t>de nacido y antes de las 48 horas de nacimiento. Se administra por </a:t>
            </a:r>
            <a:r>
              <a:rPr lang="es-ES" sz="1600" b="1" dirty="0">
                <a:solidFill>
                  <a:srgbClr val="FF0000"/>
                </a:solidFill>
              </a:rPr>
              <a:t>42 días.</a:t>
            </a:r>
            <a:endParaRPr lang="es-CO" sz="1600" b="1" dirty="0">
              <a:solidFill>
                <a:srgbClr val="FF0000"/>
              </a:solidFill>
            </a:endParaRPr>
          </a:p>
        </p:txBody>
      </p:sp>
      <p:sp>
        <p:nvSpPr>
          <p:cNvPr id="20" name="19 Rectángulo"/>
          <p:cNvSpPr/>
          <p:nvPr/>
        </p:nvSpPr>
        <p:spPr>
          <a:xfrm>
            <a:off x="683568" y="4790313"/>
            <a:ext cx="7560840" cy="65491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100" b="1" dirty="0">
                <a:solidFill>
                  <a:schemeClr val="tx1"/>
                </a:solidFill>
              </a:rPr>
              <a:t>Inicio de alimentación: Fórmula láctea entre los primeros </a:t>
            </a:r>
            <a:r>
              <a:rPr lang="es-ES" sz="1100" b="1" dirty="0">
                <a:solidFill>
                  <a:srgbClr val="FF0000"/>
                </a:solidFill>
              </a:rPr>
              <a:t>30 minutos y 4 horas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100" b="1" dirty="0" smtClean="0">
                <a:solidFill>
                  <a:srgbClr val="FF0000"/>
                </a:solidFill>
              </a:rPr>
              <a:t>Alimentación  con fórmula láctea exclusiva hasta los 6 de edad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100" b="1" dirty="0" smtClean="0">
                <a:solidFill>
                  <a:schemeClr val="tx1"/>
                </a:solidFill>
              </a:rPr>
              <a:t>Finalizado el 6to mes de vida , iniciar la alimentación complementaria</a:t>
            </a:r>
            <a:endParaRPr lang="es-CO" sz="1100" b="1" dirty="0">
              <a:solidFill>
                <a:schemeClr val="tx1"/>
              </a:solidFill>
            </a:endParaRPr>
          </a:p>
        </p:txBody>
      </p:sp>
      <p:cxnSp>
        <p:nvCxnSpPr>
          <p:cNvPr id="38" name="37 Conector recto de flecha"/>
          <p:cNvCxnSpPr/>
          <p:nvPr/>
        </p:nvCxnSpPr>
        <p:spPr>
          <a:xfrm rot="5400000" flipH="1">
            <a:off x="3725196" y="5762896"/>
            <a:ext cx="71436" cy="1547316"/>
          </a:xfrm>
          <a:prstGeom prst="straightConnector1">
            <a:avLst/>
          </a:prstGeom>
          <a:ln>
            <a:noFill/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39 Conector recto de flecha"/>
          <p:cNvCxnSpPr/>
          <p:nvPr/>
        </p:nvCxnSpPr>
        <p:spPr>
          <a:xfrm rot="5400000" flipH="1" flipV="1">
            <a:off x="5292365" y="5636453"/>
            <a:ext cx="178026" cy="1693612"/>
          </a:xfrm>
          <a:prstGeom prst="straightConnector1">
            <a:avLst/>
          </a:prstGeom>
          <a:ln>
            <a:noFill/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32 Flecha abajo"/>
          <p:cNvSpPr/>
          <p:nvPr/>
        </p:nvSpPr>
        <p:spPr>
          <a:xfrm>
            <a:off x="4139952" y="1700808"/>
            <a:ext cx="360040" cy="360040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b="1"/>
          </a:p>
        </p:txBody>
      </p:sp>
      <p:sp>
        <p:nvSpPr>
          <p:cNvPr id="36" name="35 Flecha abajo"/>
          <p:cNvSpPr/>
          <p:nvPr/>
        </p:nvSpPr>
        <p:spPr>
          <a:xfrm>
            <a:off x="4392550" y="3804807"/>
            <a:ext cx="360040" cy="267135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b="1"/>
          </a:p>
        </p:txBody>
      </p:sp>
      <p:sp>
        <p:nvSpPr>
          <p:cNvPr id="37" name="36 Flecha abajo"/>
          <p:cNvSpPr/>
          <p:nvPr/>
        </p:nvSpPr>
        <p:spPr>
          <a:xfrm>
            <a:off x="4139952" y="5517232"/>
            <a:ext cx="360040" cy="288034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b="1"/>
          </a:p>
        </p:txBody>
      </p:sp>
      <p:cxnSp>
        <p:nvCxnSpPr>
          <p:cNvPr id="58" name="57 Conector recto de flecha"/>
          <p:cNvCxnSpPr/>
          <p:nvPr/>
        </p:nvCxnSpPr>
        <p:spPr>
          <a:xfrm rot="10800000" flipV="1">
            <a:off x="2987824" y="6271321"/>
            <a:ext cx="2160240" cy="148005"/>
          </a:xfrm>
          <a:prstGeom prst="straightConnector1">
            <a:avLst/>
          </a:prstGeom>
          <a:ln>
            <a:noFill/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59 CuadroTexto"/>
          <p:cNvSpPr txBox="1"/>
          <p:nvPr/>
        </p:nvSpPr>
        <p:spPr>
          <a:xfrm>
            <a:off x="1428728" y="214290"/>
            <a:ext cx="6815680" cy="461665"/>
          </a:xfrm>
          <a:prstGeom prst="rect">
            <a:avLst/>
          </a:prstGeom>
          <a:noFill/>
          <a:effectLst>
            <a:outerShdw blurRad="50800" dist="38100" dir="5400000" algn="t" rotWithShape="0">
              <a:schemeClr val="bg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Atención del parto  y recién nacido expuesto al VIH</a:t>
            </a:r>
            <a:endParaRPr lang="es-CO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61" name="60 Rectángulo redondeado"/>
          <p:cNvSpPr/>
          <p:nvPr/>
        </p:nvSpPr>
        <p:spPr>
          <a:xfrm>
            <a:off x="1547664" y="4077072"/>
            <a:ext cx="6048671" cy="49493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1400" b="1" dirty="0" smtClean="0">
                <a:solidFill>
                  <a:schemeClr val="tx1"/>
                </a:solidFill>
              </a:rPr>
              <a:t>NO  SUMINISTRAR ALIMENTACION CON  LECHE MATERNA</a:t>
            </a:r>
            <a:endParaRPr lang="es-CO" sz="1400" b="1" dirty="0">
              <a:solidFill>
                <a:schemeClr val="tx1"/>
              </a:solidFill>
            </a:endParaRPr>
          </a:p>
        </p:txBody>
      </p:sp>
      <p:sp>
        <p:nvSpPr>
          <p:cNvPr id="62" name="61 Flecha abajo"/>
          <p:cNvSpPr/>
          <p:nvPr/>
        </p:nvSpPr>
        <p:spPr>
          <a:xfrm>
            <a:off x="4392550" y="4572008"/>
            <a:ext cx="360040" cy="219821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2 Marcador de contenido"/>
          <p:cNvSpPr>
            <a:spLocks noGrp="1"/>
          </p:cNvSpPr>
          <p:nvPr>
            <p:ph idx="1"/>
          </p:nvPr>
        </p:nvSpPr>
        <p:spPr>
          <a:xfrm>
            <a:off x="683568" y="260350"/>
            <a:ext cx="8003232" cy="720725"/>
          </a:xfrm>
        </p:spPr>
        <p:txBody>
          <a:bodyPr/>
          <a:lstStyle/>
          <a:p>
            <a:pPr algn="ctr">
              <a:buFontTx/>
              <a:buNone/>
            </a:pPr>
            <a:r>
              <a:rPr lang="es-MX" sz="28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Por qué la profilaxis posnatal</a:t>
            </a:r>
            <a:endParaRPr lang="es-ES" sz="2800" b="1" dirty="0" smtClean="0">
              <a:solidFill>
                <a:schemeClr val="bg1"/>
              </a:solidFill>
            </a:endParaRP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14313" y="1557338"/>
            <a:ext cx="4357687" cy="4872037"/>
          </a:xfrm>
        </p:spPr>
        <p:txBody>
          <a:bodyPr/>
          <a:lstStyle/>
          <a:p>
            <a:pPr algn="ctr">
              <a:defRPr/>
            </a:pPr>
            <a:r>
              <a:rPr lang="es-MX" sz="28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Permite al neonato protegerlo  de las </a:t>
            </a:r>
            <a:r>
              <a:rPr lang="es-MX" sz="28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células infectadas </a:t>
            </a:r>
            <a:r>
              <a:rPr lang="es-MX" sz="28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con virus que puedan haber </a:t>
            </a:r>
            <a:r>
              <a:rPr lang="es-MX" sz="28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entrado a su circulación </a:t>
            </a:r>
            <a:r>
              <a:rPr lang="es-MX" sz="28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durante las </a:t>
            </a:r>
            <a:r>
              <a:rPr lang="es-MX" sz="2800" b="1" dirty="0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contracciones uterinas </a:t>
            </a:r>
            <a:r>
              <a:rPr lang="es-MX" sz="28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durante el </a:t>
            </a:r>
            <a:r>
              <a:rPr lang="es-MX" sz="28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trabajo de parto.</a:t>
            </a:r>
            <a:endParaRPr lang="es-ES" sz="28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5" name="Picture 3" descr="1223374078_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4008" y="1772816"/>
            <a:ext cx="3816424" cy="4392488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188913"/>
            <a:ext cx="7993013" cy="863600"/>
          </a:xfrm>
          <a:noFill/>
        </p:spPr>
        <p:txBody>
          <a:bodyPr/>
          <a:lstStyle/>
          <a:p>
            <a:r>
              <a:rPr lang="es-CO" sz="3200" b="1" dirty="0" smtClean="0">
                <a:solidFill>
                  <a:schemeClr val="bg1"/>
                </a:solidFill>
                <a:effectLst/>
                <a:latin typeface="Tahoma" pitchFamily="34" charset="0"/>
              </a:rPr>
              <a:t>Profilaxis  del  recién </a:t>
            </a:r>
            <a:r>
              <a:rPr lang="es-CO" sz="3200" b="1" dirty="0" smtClean="0">
                <a:solidFill>
                  <a:schemeClr val="bg1"/>
                </a:solidFill>
                <a:latin typeface="Tahoma" pitchFamily="34" charset="0"/>
              </a:rPr>
              <a:t>n</a:t>
            </a:r>
            <a:r>
              <a:rPr lang="es-CO" sz="3200" b="1" dirty="0" smtClean="0">
                <a:solidFill>
                  <a:schemeClr val="bg1"/>
                </a:solidFill>
                <a:effectLst/>
                <a:latin typeface="Tahoma" pitchFamily="34" charset="0"/>
              </a:rPr>
              <a:t>acido</a:t>
            </a:r>
            <a:endParaRPr lang="es-ES" sz="3200" b="1" dirty="0" smtClean="0">
              <a:solidFill>
                <a:schemeClr val="bg1"/>
              </a:solidFill>
              <a:effectLst/>
              <a:latin typeface="Tahoma" pitchFamily="34" charset="0"/>
            </a:endParaRP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557338"/>
            <a:ext cx="4572000" cy="4608512"/>
          </a:xfrm>
          <a:noFill/>
        </p:spPr>
        <p:txBody>
          <a:bodyPr/>
          <a:lstStyle/>
          <a:p>
            <a:pPr marL="82550" indent="4763" algn="ctr">
              <a:buFontTx/>
              <a:buNone/>
            </a:pPr>
            <a:endParaRPr lang="es-ES" b="1" smtClean="0">
              <a:cs typeface="Times New Roman" pitchFamily="18" charset="0"/>
            </a:endParaRPr>
          </a:p>
          <a:p>
            <a:pPr marL="82550" indent="4763" algn="ctr">
              <a:buFontTx/>
              <a:buNone/>
            </a:pPr>
            <a:endParaRPr lang="es-ES" sz="2800" b="1" smtClean="0">
              <a:cs typeface="Times New Roman" pitchFamily="18" charset="0"/>
            </a:endParaRPr>
          </a:p>
        </p:txBody>
      </p:sp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179388" y="1412776"/>
            <a:ext cx="8713787" cy="544764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ES" sz="2400" b="1" dirty="0">
                <a:solidFill>
                  <a:srgbClr val="FFFF00"/>
                </a:solidFill>
                <a:latin typeface="Tahoma" pitchFamily="34" charset="0"/>
              </a:rPr>
              <a:t>Madre  SIN TAR/NO RECIBIÓ </a:t>
            </a:r>
            <a:r>
              <a:rPr lang="es-ES" sz="2400" b="1" dirty="0" err="1">
                <a:solidFill>
                  <a:srgbClr val="FFFF00"/>
                </a:solidFill>
                <a:latin typeface="Tahoma" pitchFamily="34" charset="0"/>
              </a:rPr>
              <a:t>Nevirapina</a:t>
            </a:r>
            <a:r>
              <a:rPr lang="es-ES" sz="2400" b="1" dirty="0">
                <a:solidFill>
                  <a:srgbClr val="FFFF00"/>
                </a:solidFill>
                <a:latin typeface="Tahoma" pitchFamily="34" charset="0"/>
              </a:rPr>
              <a:t> durante T.P. </a:t>
            </a:r>
          </a:p>
          <a:p>
            <a:pPr>
              <a:defRPr/>
            </a:pPr>
            <a:endParaRPr lang="es-ES" sz="2400" b="1" dirty="0">
              <a:solidFill>
                <a:schemeClr val="bg1"/>
              </a:solidFill>
              <a:latin typeface="Tahoma" pitchFamily="34" charset="0"/>
            </a:endParaRPr>
          </a:p>
          <a:p>
            <a:pPr algn="ctr">
              <a:defRPr/>
            </a:pPr>
            <a:r>
              <a:rPr lang="es-ES" sz="2400" b="1" dirty="0">
                <a:solidFill>
                  <a:srgbClr val="FFFF00"/>
                </a:solidFill>
                <a:latin typeface="Tahoma" pitchFamily="34" charset="0"/>
              </a:rPr>
              <a:t>Madre  CON TAR . </a:t>
            </a:r>
            <a:r>
              <a:rPr lang="es-ES_tradnl" sz="2400" b="1" dirty="0">
                <a:solidFill>
                  <a:srgbClr val="FFFF00"/>
                </a:solidFill>
                <a:latin typeface="Tahoma" pitchFamily="34" charset="0"/>
              </a:rPr>
              <a:t>Carga viral/3 trimestre  </a:t>
            </a:r>
          </a:p>
          <a:p>
            <a:pPr algn="ctr">
              <a:defRPr/>
            </a:pPr>
            <a:r>
              <a:rPr lang="es-ES_tradnl" sz="2400" b="1" dirty="0">
                <a:solidFill>
                  <a:srgbClr val="FFFF00"/>
                </a:solidFill>
                <a:latin typeface="Tahoma" pitchFamily="34" charset="0"/>
              </a:rPr>
              <a:t>MAYOR de 1.000 copias </a:t>
            </a:r>
            <a:endParaRPr lang="es-ES" sz="2400" b="1" dirty="0">
              <a:solidFill>
                <a:srgbClr val="FFFF00"/>
              </a:solidFill>
              <a:latin typeface="Tahoma" pitchFamily="34" charset="0"/>
            </a:endParaRPr>
          </a:p>
          <a:p>
            <a:pPr>
              <a:defRPr/>
            </a:pPr>
            <a:endParaRPr lang="es-ES_tradnl" sz="2400" b="1" dirty="0">
              <a:latin typeface="Tahoma" pitchFamily="34" charset="0"/>
            </a:endParaRPr>
          </a:p>
          <a:p>
            <a:pPr>
              <a:defRPr/>
            </a:pPr>
            <a:r>
              <a:rPr lang="es-ES_tradnl" sz="2400" b="1" dirty="0">
                <a:solidFill>
                  <a:schemeClr val="bg1"/>
                </a:solidFill>
                <a:latin typeface="Tahoma" pitchFamily="34" charset="0"/>
              </a:rPr>
              <a:t>Dar: </a:t>
            </a:r>
            <a:r>
              <a:rPr lang="es-ES_tradnl" sz="2400" b="1" dirty="0" err="1">
                <a:solidFill>
                  <a:schemeClr val="bg1"/>
                </a:solidFill>
                <a:latin typeface="Tahoma" pitchFamily="34" charset="0"/>
              </a:rPr>
              <a:t>Zidovudina</a:t>
            </a:r>
            <a:r>
              <a:rPr lang="es-ES_tradnl" sz="2400" b="1" dirty="0">
                <a:solidFill>
                  <a:schemeClr val="bg1"/>
                </a:solidFill>
                <a:latin typeface="Tahoma" pitchFamily="34" charset="0"/>
              </a:rPr>
              <a:t> 2mg/kg/cada 6horas </a:t>
            </a:r>
            <a:r>
              <a:rPr lang="es-ES_tradnl" b="1" dirty="0">
                <a:solidFill>
                  <a:schemeClr val="bg1"/>
                </a:solidFill>
                <a:latin typeface="Tahoma" pitchFamily="34" charset="0"/>
              </a:rPr>
              <a:t>por</a:t>
            </a:r>
            <a:r>
              <a:rPr lang="es-ES_tradnl" b="1" dirty="0">
                <a:latin typeface="Tahoma" pitchFamily="34" charset="0"/>
              </a:rPr>
              <a:t> </a:t>
            </a:r>
            <a:r>
              <a:rPr lang="es-ES_tradnl" b="1" dirty="0">
                <a:solidFill>
                  <a:srgbClr val="FF0000"/>
                </a:solidFill>
                <a:latin typeface="Tahoma" pitchFamily="34" charset="0"/>
              </a:rPr>
              <a:t>42 DÍAS</a:t>
            </a:r>
          </a:p>
          <a:p>
            <a:pPr>
              <a:defRPr/>
            </a:pPr>
            <a:endParaRPr lang="es-ES_tradnl" sz="2400" b="1" dirty="0">
              <a:latin typeface="Tahoma" pitchFamily="34" charset="0"/>
            </a:endParaRPr>
          </a:p>
          <a:p>
            <a:pPr>
              <a:defRPr/>
            </a:pPr>
            <a:r>
              <a:rPr lang="es-ES_tradnl" sz="2400" b="1" dirty="0">
                <a:solidFill>
                  <a:schemeClr val="bg1"/>
                </a:solidFill>
                <a:latin typeface="Tahoma" pitchFamily="34" charset="0"/>
              </a:rPr>
              <a:t>MAS</a:t>
            </a:r>
          </a:p>
          <a:p>
            <a:pPr>
              <a:defRPr/>
            </a:pPr>
            <a:r>
              <a:rPr lang="es-ES_tradnl" sz="2400" b="1" dirty="0">
                <a:solidFill>
                  <a:srgbClr val="FF0000"/>
                </a:solidFill>
                <a:latin typeface="Tahoma" pitchFamily="34" charset="0"/>
              </a:rPr>
              <a:t>UNA dosis</a:t>
            </a:r>
            <a:r>
              <a:rPr lang="es-ES_tradnl" sz="2400" b="1" dirty="0">
                <a:latin typeface="Tahoma" pitchFamily="34" charset="0"/>
              </a:rPr>
              <a:t> </a:t>
            </a:r>
            <a:r>
              <a:rPr lang="es-ES_tradnl" sz="2400" b="1" dirty="0">
                <a:solidFill>
                  <a:schemeClr val="bg1"/>
                </a:solidFill>
                <a:latin typeface="Tahoma" pitchFamily="34" charset="0"/>
              </a:rPr>
              <a:t>de  </a:t>
            </a:r>
            <a:r>
              <a:rPr lang="es-ES_tradnl" sz="2400" b="1" dirty="0" err="1">
                <a:solidFill>
                  <a:schemeClr val="bg1"/>
                </a:solidFill>
                <a:latin typeface="Tahoma" pitchFamily="34" charset="0"/>
              </a:rPr>
              <a:t>Nevirapina</a:t>
            </a:r>
            <a:r>
              <a:rPr lang="es-ES_tradnl" sz="2400" b="1" dirty="0">
                <a:solidFill>
                  <a:schemeClr val="bg1"/>
                </a:solidFill>
                <a:latin typeface="Tahoma" pitchFamily="34" charset="0"/>
              </a:rPr>
              <a:t> 2mg/kg tan pronto como sea posible  después  del nacimiento </a:t>
            </a:r>
          </a:p>
          <a:p>
            <a:pPr>
              <a:defRPr/>
            </a:pPr>
            <a:endParaRPr lang="es-ES_tradnl" sz="2400" b="1" dirty="0">
              <a:latin typeface="Tahoma" pitchFamily="34" charset="0"/>
            </a:endParaRPr>
          </a:p>
          <a:p>
            <a:pPr>
              <a:defRPr/>
            </a:pPr>
            <a:r>
              <a:rPr lang="es-ES_tradnl" sz="2400" b="1" dirty="0">
                <a:solidFill>
                  <a:schemeClr val="bg1"/>
                </a:solidFill>
                <a:latin typeface="Tahoma" pitchFamily="34" charset="0"/>
              </a:rPr>
              <a:t>y repetir  </a:t>
            </a:r>
            <a:r>
              <a:rPr lang="es-ES_tradnl" sz="2400" b="1" dirty="0">
                <a:solidFill>
                  <a:srgbClr val="FF0000"/>
                </a:solidFill>
                <a:latin typeface="Tahoma" pitchFamily="34" charset="0"/>
              </a:rPr>
              <a:t>UNA dosis</a:t>
            </a:r>
            <a:r>
              <a:rPr lang="es-ES_tradnl" sz="2400" b="1" dirty="0">
                <a:latin typeface="Tahoma" pitchFamily="34" charset="0"/>
              </a:rPr>
              <a:t>  </a:t>
            </a:r>
            <a:r>
              <a:rPr lang="es-ES_tradnl" sz="2400" b="1" dirty="0">
                <a:solidFill>
                  <a:schemeClr val="bg1"/>
                </a:solidFill>
                <a:latin typeface="Tahoma" pitchFamily="34" charset="0"/>
              </a:rPr>
              <a:t>de </a:t>
            </a:r>
            <a:r>
              <a:rPr lang="es-ES_tradnl" sz="2400" b="1" dirty="0" err="1">
                <a:solidFill>
                  <a:schemeClr val="bg1"/>
                </a:solidFill>
                <a:latin typeface="Tahoma" pitchFamily="34" charset="0"/>
              </a:rPr>
              <a:t>Nevirapina</a:t>
            </a:r>
            <a:r>
              <a:rPr lang="es-ES_tradnl" sz="2400" b="1" dirty="0">
                <a:solidFill>
                  <a:schemeClr val="bg1"/>
                </a:solidFill>
                <a:latin typeface="Tahoma" pitchFamily="34" charset="0"/>
              </a:rPr>
              <a:t>  a las </a:t>
            </a:r>
          </a:p>
          <a:p>
            <a:pPr>
              <a:defRPr/>
            </a:pPr>
            <a:r>
              <a:rPr lang="es-ES_tradnl" sz="2400" b="1" dirty="0">
                <a:solidFill>
                  <a:schemeClr val="bg1"/>
                </a:solidFill>
                <a:latin typeface="Tahoma" pitchFamily="34" charset="0"/>
              </a:rPr>
              <a:t>48 a 72 horas del nacimiento</a:t>
            </a:r>
            <a:endParaRPr lang="es-ES" sz="2400" b="1" dirty="0">
              <a:solidFill>
                <a:schemeClr val="bg1"/>
              </a:solidFill>
              <a:latin typeface="Tahoma" pitchFamily="34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s-ES" sz="2400" dirty="0">
                <a:solidFill>
                  <a:schemeClr val="bg1"/>
                </a:solidFill>
                <a:latin typeface="Tahoma" pitchFamily="34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188913"/>
            <a:ext cx="8425061" cy="863600"/>
          </a:xfrm>
          <a:noFill/>
        </p:spPr>
        <p:txBody>
          <a:bodyPr/>
          <a:lstStyle/>
          <a:p>
            <a:r>
              <a:rPr lang="es-CO" sz="3200" b="1" dirty="0" smtClean="0">
                <a:solidFill>
                  <a:schemeClr val="bg1"/>
                </a:solidFill>
                <a:effectLst/>
                <a:latin typeface="Tahoma" pitchFamily="34" charset="0"/>
              </a:rPr>
              <a:t>Profilaxis  del  recién </a:t>
            </a:r>
            <a:r>
              <a:rPr lang="es-CO" sz="3200" b="1" dirty="0" smtClean="0">
                <a:solidFill>
                  <a:schemeClr val="bg1"/>
                </a:solidFill>
                <a:latin typeface="Tahoma" pitchFamily="34" charset="0"/>
              </a:rPr>
              <a:t>n</a:t>
            </a:r>
            <a:r>
              <a:rPr lang="es-CO" sz="3200" b="1" dirty="0" smtClean="0">
                <a:solidFill>
                  <a:schemeClr val="bg1"/>
                </a:solidFill>
                <a:effectLst/>
                <a:latin typeface="Tahoma" pitchFamily="34" charset="0"/>
              </a:rPr>
              <a:t>acido</a:t>
            </a:r>
            <a:endParaRPr lang="es-ES" sz="3200" b="1" dirty="0" smtClean="0">
              <a:solidFill>
                <a:schemeClr val="bg1"/>
              </a:solidFill>
              <a:effectLst/>
              <a:latin typeface="Tahoma" pitchFamily="34" charset="0"/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557338"/>
            <a:ext cx="5113337" cy="4608512"/>
          </a:xfrm>
          <a:noFill/>
        </p:spPr>
        <p:txBody>
          <a:bodyPr/>
          <a:lstStyle/>
          <a:p>
            <a:pPr marL="82550" indent="4763" algn="ctr">
              <a:buFontTx/>
              <a:buNone/>
            </a:pPr>
            <a:endParaRPr lang="es-ES" b="1" dirty="0" smtClean="0">
              <a:cs typeface="Times New Roman" pitchFamily="18" charset="0"/>
            </a:endParaRPr>
          </a:p>
          <a:p>
            <a:pPr marL="82550" indent="4763" algn="ctr">
              <a:buFontTx/>
              <a:buNone/>
            </a:pPr>
            <a:endParaRPr lang="es-ES" sz="2800" b="1" dirty="0" smtClean="0">
              <a:cs typeface="Times New Roman" pitchFamily="18" charset="0"/>
            </a:endParaRPr>
          </a:p>
        </p:txBody>
      </p:sp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4284663" y="1628775"/>
            <a:ext cx="4679950" cy="440120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2800" b="1" dirty="0">
                <a:solidFill>
                  <a:schemeClr val="bg1"/>
                </a:solidFill>
                <a:latin typeface="Tahoma" pitchFamily="34" charset="0"/>
              </a:rPr>
              <a:t>Madre</a:t>
            </a:r>
            <a:r>
              <a:rPr lang="es-ES" sz="2800" b="1" dirty="0">
                <a:latin typeface="Tahoma" pitchFamily="34" charset="0"/>
              </a:rPr>
              <a:t>  </a:t>
            </a:r>
            <a:r>
              <a:rPr lang="es-ES" sz="2800" b="1" dirty="0">
                <a:solidFill>
                  <a:srgbClr val="FF0000"/>
                </a:solidFill>
                <a:latin typeface="Tahoma" pitchFamily="34" charset="0"/>
              </a:rPr>
              <a:t>CON TAR</a:t>
            </a:r>
            <a:r>
              <a:rPr lang="es-ES" sz="2800" b="1" dirty="0">
                <a:latin typeface="Tahoma" pitchFamily="34" charset="0"/>
              </a:rPr>
              <a:t>  </a:t>
            </a:r>
          </a:p>
          <a:p>
            <a:endParaRPr lang="es-ES_tradnl" sz="2800" b="1" dirty="0">
              <a:latin typeface="Tahoma" pitchFamily="34" charset="0"/>
            </a:endParaRPr>
          </a:p>
          <a:p>
            <a:pPr algn="ctr"/>
            <a:r>
              <a:rPr lang="es-ES_tradnl" sz="2800" b="1" dirty="0">
                <a:solidFill>
                  <a:srgbClr val="FF0000"/>
                </a:solidFill>
                <a:latin typeface="Tahoma" pitchFamily="34" charset="0"/>
              </a:rPr>
              <a:t>Carga viral </a:t>
            </a:r>
          </a:p>
          <a:p>
            <a:pPr algn="ctr"/>
            <a:r>
              <a:rPr lang="es-ES_tradnl" sz="2800" b="1" dirty="0">
                <a:solidFill>
                  <a:srgbClr val="FF0000"/>
                </a:solidFill>
                <a:latin typeface="Tahoma" pitchFamily="34" charset="0"/>
              </a:rPr>
              <a:t>3</a:t>
            </a:r>
            <a:r>
              <a:rPr lang="es-ES_tradnl" sz="2800" b="1" dirty="0">
                <a:latin typeface="Tahoma" pitchFamily="34" charset="0"/>
              </a:rPr>
              <a:t> </a:t>
            </a:r>
            <a:r>
              <a:rPr lang="es-ES_tradnl" sz="2800" b="1" dirty="0">
                <a:solidFill>
                  <a:schemeClr val="bg1"/>
                </a:solidFill>
                <a:latin typeface="Tahoma" pitchFamily="34" charset="0"/>
              </a:rPr>
              <a:t>trimestre</a:t>
            </a:r>
            <a:r>
              <a:rPr lang="es-ES_tradnl" sz="2800" b="1" dirty="0">
                <a:latin typeface="Tahoma" pitchFamily="34" charset="0"/>
              </a:rPr>
              <a:t>  </a:t>
            </a:r>
            <a:r>
              <a:rPr lang="es-ES_tradnl" sz="2800" b="1" dirty="0">
                <a:solidFill>
                  <a:srgbClr val="FF0000"/>
                </a:solidFill>
                <a:latin typeface="Tahoma" pitchFamily="34" charset="0"/>
              </a:rPr>
              <a:t>MENOR </a:t>
            </a:r>
            <a:r>
              <a:rPr lang="es-ES_tradnl" sz="2800" b="1" dirty="0">
                <a:solidFill>
                  <a:schemeClr val="bg1"/>
                </a:solidFill>
                <a:latin typeface="Tahoma" pitchFamily="34" charset="0"/>
              </a:rPr>
              <a:t>de</a:t>
            </a:r>
            <a:r>
              <a:rPr lang="es-ES_tradnl" sz="2800" b="1" dirty="0">
                <a:solidFill>
                  <a:srgbClr val="FF0000"/>
                </a:solidFill>
                <a:latin typeface="Tahoma" pitchFamily="34" charset="0"/>
              </a:rPr>
              <a:t> 1.000 copias </a:t>
            </a:r>
          </a:p>
          <a:p>
            <a:endParaRPr lang="es-ES" sz="2800" b="1" dirty="0">
              <a:solidFill>
                <a:srgbClr val="FF0000"/>
              </a:solidFill>
              <a:latin typeface="Tahoma" pitchFamily="34" charset="0"/>
            </a:endParaRPr>
          </a:p>
          <a:p>
            <a:r>
              <a:rPr lang="es-ES_tradnl" sz="2800" b="1" dirty="0">
                <a:solidFill>
                  <a:schemeClr val="bg1"/>
                </a:solidFill>
                <a:latin typeface="Tahoma" pitchFamily="34" charset="0"/>
              </a:rPr>
              <a:t>Dar: </a:t>
            </a:r>
            <a:r>
              <a:rPr lang="es-ES_tradnl" sz="2800" b="1" dirty="0" err="1">
                <a:solidFill>
                  <a:schemeClr val="bg1"/>
                </a:solidFill>
                <a:latin typeface="Tahoma" pitchFamily="34" charset="0"/>
              </a:rPr>
              <a:t>Zidovudina</a:t>
            </a:r>
            <a:r>
              <a:rPr lang="es-ES_tradnl" sz="2800" b="1" dirty="0">
                <a:solidFill>
                  <a:schemeClr val="bg1"/>
                </a:solidFill>
                <a:latin typeface="Tahoma" pitchFamily="34" charset="0"/>
              </a:rPr>
              <a:t> 2mg/kg jarabe cada 6horas </a:t>
            </a:r>
          </a:p>
          <a:p>
            <a:endParaRPr lang="es-ES_tradnl" sz="2800" b="1" dirty="0">
              <a:solidFill>
                <a:srgbClr val="008000"/>
              </a:solidFill>
              <a:latin typeface="Tahoma" pitchFamily="34" charset="0"/>
            </a:endParaRPr>
          </a:p>
          <a:p>
            <a:pPr algn="ctr"/>
            <a:r>
              <a:rPr lang="es-ES_tradnl" sz="2800" b="1" dirty="0" smtClean="0">
                <a:solidFill>
                  <a:srgbClr val="FFFF00"/>
                </a:solidFill>
                <a:latin typeface="Tahoma" pitchFamily="34" charset="0"/>
              </a:rPr>
              <a:t>Por 42 </a:t>
            </a:r>
            <a:r>
              <a:rPr lang="es-ES_tradnl" sz="2800" b="1" dirty="0">
                <a:solidFill>
                  <a:srgbClr val="FFFF00"/>
                </a:solidFill>
                <a:latin typeface="Tahoma" pitchFamily="34" charset="0"/>
              </a:rPr>
              <a:t>Días </a:t>
            </a:r>
            <a:endParaRPr lang="es-ES" sz="2800" dirty="0">
              <a:solidFill>
                <a:srgbClr val="FFFF00"/>
              </a:solidFill>
              <a:latin typeface="Tahoma" pitchFamily="34" charset="0"/>
            </a:endParaRPr>
          </a:p>
        </p:txBody>
      </p:sp>
      <p:pic>
        <p:nvPicPr>
          <p:cNvPr id="4" name="Picture 3" descr="parto12120606806980862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988840"/>
            <a:ext cx="3960440" cy="3312368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43608" y="188913"/>
            <a:ext cx="7921005" cy="863600"/>
          </a:xfrm>
          <a:noFill/>
        </p:spPr>
        <p:txBody>
          <a:bodyPr/>
          <a:lstStyle/>
          <a:p>
            <a:r>
              <a:rPr lang="es-CO" sz="3200" b="1" dirty="0" smtClean="0">
                <a:solidFill>
                  <a:schemeClr val="bg1"/>
                </a:solidFill>
                <a:effectLst/>
                <a:latin typeface="Tahoma" pitchFamily="34" charset="0"/>
              </a:rPr>
              <a:t>Profilaxis ARV  del  recién </a:t>
            </a:r>
            <a:r>
              <a:rPr lang="es-CO" sz="3200" b="1" dirty="0" smtClean="0">
                <a:solidFill>
                  <a:schemeClr val="bg1"/>
                </a:solidFill>
                <a:latin typeface="Tahoma" pitchFamily="34" charset="0"/>
              </a:rPr>
              <a:t>n</a:t>
            </a:r>
            <a:r>
              <a:rPr lang="es-CO" sz="3200" b="1" dirty="0" smtClean="0">
                <a:solidFill>
                  <a:schemeClr val="bg1"/>
                </a:solidFill>
                <a:effectLst/>
                <a:latin typeface="Tahoma" pitchFamily="34" charset="0"/>
              </a:rPr>
              <a:t>acido</a:t>
            </a:r>
            <a:endParaRPr lang="es-ES" sz="3200" b="1" dirty="0" smtClean="0">
              <a:solidFill>
                <a:schemeClr val="bg1"/>
              </a:solidFill>
              <a:effectLst/>
              <a:latin typeface="Tahoma" pitchFamily="34" charset="0"/>
            </a:endParaRP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484313"/>
            <a:ext cx="8353425" cy="4897437"/>
          </a:xfrm>
        </p:spPr>
        <p:txBody>
          <a:bodyPr/>
          <a:lstStyle/>
          <a:p>
            <a:pPr marL="82550" indent="4763" algn="ctr">
              <a:lnSpc>
                <a:spcPct val="80000"/>
              </a:lnSpc>
              <a:buFontTx/>
              <a:buNone/>
            </a:pPr>
            <a:endParaRPr lang="es-ES" sz="500" b="1" dirty="0" smtClean="0">
              <a:latin typeface="Tahoma" pitchFamily="34" charset="0"/>
              <a:cs typeface="Times New Roman" pitchFamily="18" charset="0"/>
            </a:endParaRPr>
          </a:p>
          <a:p>
            <a:pPr marL="82550" indent="4763" algn="ctr">
              <a:lnSpc>
                <a:spcPct val="80000"/>
              </a:lnSpc>
              <a:buFontTx/>
              <a:buNone/>
            </a:pPr>
            <a:r>
              <a:rPr lang="es-ES" sz="2800" b="1" dirty="0" smtClean="0">
                <a:solidFill>
                  <a:srgbClr val="FFFF00"/>
                </a:solidFill>
                <a:latin typeface="Tahoma" pitchFamily="34" charset="0"/>
                <a:cs typeface="Times New Roman" pitchFamily="18" charset="0"/>
              </a:rPr>
              <a:t>Madre  SIN TAR.  RECIBIÓ </a:t>
            </a:r>
            <a:r>
              <a:rPr lang="es-ES" sz="2800" b="1" dirty="0" err="1" smtClean="0">
                <a:solidFill>
                  <a:srgbClr val="FFFF00"/>
                </a:solidFill>
                <a:latin typeface="Tahoma" pitchFamily="34" charset="0"/>
                <a:cs typeface="Times New Roman" pitchFamily="18" charset="0"/>
              </a:rPr>
              <a:t>Nevirapina</a:t>
            </a:r>
            <a:r>
              <a:rPr lang="es-ES" sz="2800" b="1" dirty="0" smtClean="0">
                <a:solidFill>
                  <a:srgbClr val="FFFF00"/>
                </a:solidFill>
                <a:latin typeface="Tahoma" pitchFamily="34" charset="0"/>
                <a:cs typeface="Times New Roman" pitchFamily="18" charset="0"/>
              </a:rPr>
              <a:t> </a:t>
            </a:r>
          </a:p>
          <a:p>
            <a:pPr marL="82550" indent="4763" algn="ctr">
              <a:lnSpc>
                <a:spcPct val="80000"/>
              </a:lnSpc>
              <a:buFontTx/>
              <a:buNone/>
            </a:pPr>
            <a:r>
              <a:rPr lang="es-ES" sz="2800" b="1" dirty="0" smtClean="0">
                <a:solidFill>
                  <a:srgbClr val="FFFF00"/>
                </a:solidFill>
                <a:latin typeface="Tahoma" pitchFamily="34" charset="0"/>
                <a:cs typeface="Times New Roman" pitchFamily="18" charset="0"/>
              </a:rPr>
              <a:t>durante el Trabajo de parto</a:t>
            </a:r>
          </a:p>
          <a:p>
            <a:pPr marL="82550" indent="4763" algn="ctr">
              <a:lnSpc>
                <a:spcPct val="80000"/>
              </a:lnSpc>
              <a:buFontTx/>
              <a:buNone/>
            </a:pPr>
            <a:endParaRPr lang="es-MX" sz="2800" b="1" dirty="0" smtClean="0">
              <a:latin typeface="Tahoma" pitchFamily="34" charset="0"/>
              <a:cs typeface="Times New Roman" pitchFamily="18" charset="0"/>
            </a:endParaRPr>
          </a:p>
          <a:p>
            <a:pPr marL="82550" indent="4763" algn="ctr">
              <a:lnSpc>
                <a:spcPct val="80000"/>
              </a:lnSpc>
              <a:buFontTx/>
              <a:buNone/>
            </a:pPr>
            <a:endParaRPr lang="es-MX" sz="2800" b="1" dirty="0" smtClean="0">
              <a:latin typeface="Tahoma" pitchFamily="34" charset="0"/>
              <a:cs typeface="Times New Roman" pitchFamily="18" charset="0"/>
            </a:endParaRPr>
          </a:p>
          <a:p>
            <a:pPr marL="82550" indent="4763" algn="ctr">
              <a:lnSpc>
                <a:spcPct val="80000"/>
              </a:lnSpc>
              <a:buFontTx/>
              <a:buNone/>
            </a:pPr>
            <a:r>
              <a:rPr lang="es-ES" sz="2800" b="1" dirty="0" smtClean="0">
                <a:solidFill>
                  <a:schemeClr val="bg1"/>
                </a:solidFill>
                <a:latin typeface="Tahoma" pitchFamily="34" charset="0"/>
                <a:cs typeface="Times New Roman" pitchFamily="18" charset="0"/>
              </a:rPr>
              <a:t>Dar:  </a:t>
            </a:r>
            <a:r>
              <a:rPr lang="es-ES_tradnl" sz="2800" b="1" dirty="0" err="1" smtClean="0">
                <a:solidFill>
                  <a:srgbClr val="FF0000"/>
                </a:solidFill>
                <a:latin typeface="Tahoma" pitchFamily="34" charset="0"/>
                <a:cs typeface="Times New Roman" pitchFamily="18" charset="0"/>
              </a:rPr>
              <a:t>Zidovudina</a:t>
            </a:r>
            <a:r>
              <a:rPr lang="es-ES_tradnl" sz="2800" b="1" dirty="0" smtClean="0">
                <a:latin typeface="Tahoma" pitchFamily="34" charset="0"/>
                <a:cs typeface="Times New Roman" pitchFamily="18" charset="0"/>
              </a:rPr>
              <a:t> </a:t>
            </a:r>
            <a:r>
              <a:rPr lang="es-ES_tradnl" sz="2800" b="1" dirty="0" smtClean="0">
                <a:solidFill>
                  <a:schemeClr val="bg1"/>
                </a:solidFill>
                <a:latin typeface="Tahoma" pitchFamily="34" charset="0"/>
                <a:cs typeface="Times New Roman" pitchFamily="18" charset="0"/>
              </a:rPr>
              <a:t>2</a:t>
            </a:r>
            <a:r>
              <a:rPr lang="es-ES_tradnl" sz="2800" dirty="0" smtClean="0">
                <a:solidFill>
                  <a:schemeClr val="bg1"/>
                </a:solidFill>
                <a:latin typeface="Tahoma" pitchFamily="34" charset="0"/>
                <a:cs typeface="Times New Roman" pitchFamily="18" charset="0"/>
              </a:rPr>
              <a:t>mg/kg/cad</a:t>
            </a:r>
            <a:r>
              <a:rPr lang="es-ES_tradnl" sz="2800" b="1" dirty="0" smtClean="0">
                <a:solidFill>
                  <a:schemeClr val="bg1"/>
                </a:solidFill>
                <a:latin typeface="Tahoma" pitchFamily="34" charset="0"/>
                <a:cs typeface="Times New Roman" pitchFamily="18" charset="0"/>
              </a:rPr>
              <a:t>a 6 horas por </a:t>
            </a:r>
            <a:r>
              <a:rPr lang="es-ES_tradnl" sz="2800" b="1" dirty="0" smtClean="0">
                <a:solidFill>
                  <a:srgbClr val="FF0000"/>
                </a:solidFill>
                <a:latin typeface="Tahoma" pitchFamily="34" charset="0"/>
                <a:cs typeface="Times New Roman" pitchFamily="18" charset="0"/>
              </a:rPr>
              <a:t>42 DÍAS</a:t>
            </a:r>
          </a:p>
          <a:p>
            <a:pPr marL="82550" indent="4763" algn="ctr">
              <a:lnSpc>
                <a:spcPct val="80000"/>
              </a:lnSpc>
              <a:buFontTx/>
              <a:buNone/>
            </a:pPr>
            <a:r>
              <a:rPr lang="es-ES_tradnl" sz="2800" b="1" dirty="0" smtClean="0">
                <a:latin typeface="Tahoma" pitchFamily="34" charset="0"/>
                <a:cs typeface="Times New Roman" pitchFamily="18" charset="0"/>
              </a:rPr>
              <a:t> </a:t>
            </a:r>
          </a:p>
          <a:p>
            <a:pPr marL="82550" indent="4763" algn="ctr">
              <a:lnSpc>
                <a:spcPct val="80000"/>
              </a:lnSpc>
              <a:buFontTx/>
              <a:buNone/>
            </a:pPr>
            <a:r>
              <a:rPr lang="es-ES_tradnl" sz="2800" b="1" dirty="0" smtClean="0">
                <a:solidFill>
                  <a:schemeClr val="bg1"/>
                </a:solidFill>
                <a:latin typeface="Tahoma" pitchFamily="34" charset="0"/>
                <a:cs typeface="Times New Roman" pitchFamily="18" charset="0"/>
              </a:rPr>
              <a:t>MAS</a:t>
            </a:r>
          </a:p>
          <a:p>
            <a:pPr marL="82550" indent="4763" algn="ctr">
              <a:lnSpc>
                <a:spcPct val="80000"/>
              </a:lnSpc>
              <a:buFontTx/>
              <a:buNone/>
            </a:pPr>
            <a:r>
              <a:rPr lang="es-ES_tradnl" sz="2800" b="1" dirty="0" smtClean="0">
                <a:latin typeface="Tahoma" pitchFamily="34" charset="0"/>
                <a:cs typeface="Times New Roman" pitchFamily="18" charset="0"/>
              </a:rPr>
              <a:t> </a:t>
            </a:r>
            <a:r>
              <a:rPr lang="es-ES_tradnl" sz="2800" b="1" dirty="0" smtClean="0">
                <a:solidFill>
                  <a:srgbClr val="FF0000"/>
                </a:solidFill>
                <a:latin typeface="Tahoma" pitchFamily="34" charset="0"/>
                <a:cs typeface="Times New Roman" pitchFamily="18" charset="0"/>
              </a:rPr>
              <a:t>UNA</a:t>
            </a:r>
            <a:r>
              <a:rPr lang="es-ES_tradnl" sz="2800" b="1" dirty="0" smtClean="0">
                <a:latin typeface="Tahoma" pitchFamily="34" charset="0"/>
                <a:cs typeface="Times New Roman" pitchFamily="18" charset="0"/>
              </a:rPr>
              <a:t> </a:t>
            </a:r>
            <a:r>
              <a:rPr lang="es-ES_tradnl" sz="2800" b="1" dirty="0" smtClean="0">
                <a:solidFill>
                  <a:schemeClr val="bg1"/>
                </a:solidFill>
                <a:latin typeface="Tahoma" pitchFamily="34" charset="0"/>
                <a:cs typeface="Times New Roman" pitchFamily="18" charset="0"/>
              </a:rPr>
              <a:t>dosis  de  </a:t>
            </a:r>
            <a:r>
              <a:rPr lang="es-ES_tradnl" sz="2800" b="1" dirty="0" err="1" smtClean="0">
                <a:solidFill>
                  <a:srgbClr val="FF0000"/>
                </a:solidFill>
                <a:latin typeface="Tahoma" pitchFamily="34" charset="0"/>
                <a:cs typeface="Times New Roman" pitchFamily="18" charset="0"/>
              </a:rPr>
              <a:t>Nevirapina</a:t>
            </a:r>
            <a:r>
              <a:rPr lang="es-ES_tradnl" sz="2800" b="1" dirty="0" smtClean="0">
                <a:latin typeface="Tahoma" pitchFamily="34" charset="0"/>
                <a:cs typeface="Times New Roman" pitchFamily="18" charset="0"/>
              </a:rPr>
              <a:t> </a:t>
            </a:r>
            <a:r>
              <a:rPr lang="es-ES_tradnl" sz="2800" b="1" dirty="0" smtClean="0">
                <a:solidFill>
                  <a:schemeClr val="bg1"/>
                </a:solidFill>
                <a:latin typeface="Tahoma" pitchFamily="34" charset="0"/>
                <a:cs typeface="Times New Roman" pitchFamily="18" charset="0"/>
              </a:rPr>
              <a:t>2mg/kg a las 48 horas del nacimiento</a:t>
            </a:r>
          </a:p>
          <a:p>
            <a:pPr marL="82550" indent="4763" algn="ctr">
              <a:lnSpc>
                <a:spcPct val="80000"/>
              </a:lnSpc>
              <a:buFontTx/>
              <a:buNone/>
            </a:pPr>
            <a:endParaRPr lang="es-ES_tradnl" sz="2800" b="1" dirty="0" smtClean="0">
              <a:latin typeface="Tahoma" pitchFamily="34" charset="0"/>
              <a:cs typeface="Times New Roman" pitchFamily="18" charset="0"/>
            </a:endParaRPr>
          </a:p>
          <a:p>
            <a:pPr marL="82550" indent="4763" algn="ctr">
              <a:lnSpc>
                <a:spcPct val="80000"/>
              </a:lnSpc>
              <a:buFontTx/>
              <a:buNone/>
            </a:pPr>
            <a:endParaRPr lang="es-ES_tradnl" sz="2800" b="1" dirty="0" smtClean="0">
              <a:solidFill>
                <a:srgbClr val="000066"/>
              </a:solidFill>
              <a:latin typeface="Tahoma" pitchFamily="34" charset="0"/>
              <a:cs typeface="Times New Roman" pitchFamily="18" charset="0"/>
            </a:endParaRPr>
          </a:p>
          <a:p>
            <a:pPr marL="82550" indent="4763" algn="ctr">
              <a:lnSpc>
                <a:spcPct val="80000"/>
              </a:lnSpc>
              <a:buFontTx/>
              <a:buNone/>
            </a:pPr>
            <a:endParaRPr lang="es-ES_tradnl" sz="1400" b="1" dirty="0" smtClean="0">
              <a:solidFill>
                <a:srgbClr val="000066"/>
              </a:solidFill>
              <a:latin typeface="Tahoma" pitchFamily="34" charset="0"/>
              <a:cs typeface="Times New Roman" pitchFamily="18" charset="0"/>
            </a:endParaRPr>
          </a:p>
          <a:p>
            <a:pPr marL="82550" indent="4763" algn="ctr">
              <a:lnSpc>
                <a:spcPct val="80000"/>
              </a:lnSpc>
              <a:buFontTx/>
              <a:buNone/>
            </a:pPr>
            <a:endParaRPr lang="es-ES_tradnl" sz="500" b="1" dirty="0" smtClean="0">
              <a:solidFill>
                <a:srgbClr val="000066"/>
              </a:solidFill>
              <a:latin typeface="Tahoma" pitchFamily="34" charset="0"/>
              <a:cs typeface="Times New Roman" pitchFamily="18" charset="0"/>
            </a:endParaRPr>
          </a:p>
          <a:p>
            <a:pPr marL="82550" indent="4763" algn="ctr">
              <a:lnSpc>
                <a:spcPct val="80000"/>
              </a:lnSpc>
              <a:buFontTx/>
              <a:buNone/>
            </a:pPr>
            <a:endParaRPr lang="es-ES" sz="500" b="1" dirty="0" smtClean="0">
              <a:latin typeface="Tahoma" pitchFamily="34" charset="0"/>
              <a:cs typeface="Times New Roman" pitchFamily="18" charset="0"/>
            </a:endParaRPr>
          </a:p>
          <a:p>
            <a:pPr marL="82550" indent="4763" algn="ctr">
              <a:lnSpc>
                <a:spcPct val="80000"/>
              </a:lnSpc>
              <a:buFontTx/>
              <a:buNone/>
            </a:pPr>
            <a:r>
              <a:rPr lang="es-ES" sz="200" b="1" dirty="0" smtClean="0">
                <a:latin typeface="Tahoma" pitchFamily="34" charset="0"/>
                <a:cs typeface="Times New Roman" pitchFamily="18" charset="0"/>
              </a:rPr>
              <a:t> </a:t>
            </a:r>
          </a:p>
          <a:p>
            <a:pPr marL="82550" indent="4763" algn="ctr">
              <a:lnSpc>
                <a:spcPct val="80000"/>
              </a:lnSpc>
              <a:buFontTx/>
              <a:buNone/>
            </a:pPr>
            <a:endParaRPr lang="es-ES" sz="200" b="1" dirty="0" smtClean="0">
              <a:latin typeface="Tahoma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ctrTitle"/>
          </p:nvPr>
        </p:nvSpPr>
        <p:spPr>
          <a:xfrm>
            <a:off x="611560" y="188640"/>
            <a:ext cx="7772400" cy="1470025"/>
          </a:xfrm>
        </p:spPr>
        <p:txBody>
          <a:bodyPr/>
          <a:lstStyle/>
          <a:p>
            <a:pPr>
              <a:defRPr/>
            </a:pPr>
            <a:r>
              <a:rPr lang="es-MX" b="1" dirty="0" smtClean="0">
                <a:solidFill>
                  <a:schemeClr val="bg1"/>
                </a:solidFill>
              </a:rPr>
              <a:t>Importante……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6" name="5 Subtítulo"/>
          <p:cNvSpPr>
            <a:spLocks noGrp="1"/>
          </p:cNvSpPr>
          <p:nvPr>
            <p:ph type="subTitle" idx="1"/>
          </p:nvPr>
        </p:nvSpPr>
        <p:spPr>
          <a:xfrm>
            <a:off x="714375" y="1772816"/>
            <a:ext cx="7929563" cy="4680520"/>
          </a:xfrm>
        </p:spPr>
        <p:txBody>
          <a:bodyPr/>
          <a:lstStyle/>
          <a:p>
            <a:pPr>
              <a:defRPr/>
            </a:pPr>
            <a:r>
              <a:rPr lang="es-MX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La administración de profilaxis </a:t>
            </a:r>
            <a:r>
              <a:rPr lang="es-MX" sz="36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intraparto y posparto </a:t>
            </a:r>
            <a:r>
              <a:rPr lang="es-MX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muestran efectividad si </a:t>
            </a:r>
            <a:r>
              <a:rPr lang="es-MX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se hacen de </a:t>
            </a:r>
            <a:r>
              <a:rPr lang="es-MX" sz="3600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forma conjunta, </a:t>
            </a:r>
            <a:r>
              <a:rPr lang="es-MX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mientras que si solo se realiza la parte </a:t>
            </a:r>
            <a:r>
              <a:rPr lang="es-MX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intraparto</a:t>
            </a:r>
            <a:r>
              <a:rPr lang="es-MX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sin la parte </a:t>
            </a:r>
            <a:r>
              <a:rPr lang="es-MX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posnatal</a:t>
            </a:r>
            <a:r>
              <a:rPr lang="es-MX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s-MX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NO HAY NINGÚN </a:t>
            </a:r>
            <a:r>
              <a:rPr lang="es-MX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impacto en la transmisión</a:t>
            </a:r>
            <a:endParaRPr lang="es-ES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620688"/>
            <a:ext cx="8352927" cy="792088"/>
          </a:xfrm>
          <a:noFill/>
        </p:spPr>
        <p:txBody>
          <a:bodyPr/>
          <a:lstStyle/>
          <a:p>
            <a:r>
              <a:rPr lang="es-ES_tradnl" sz="2400" b="1" dirty="0" smtClean="0">
                <a:solidFill>
                  <a:schemeClr val="bg1"/>
                </a:solidFill>
                <a:latin typeface="Tahoma" pitchFamily="34" charset="0"/>
              </a:rPr>
              <a:t>Cobertura de control </a:t>
            </a:r>
            <a:r>
              <a:rPr lang="es-ES_tradnl" sz="2400" b="1" dirty="0" smtClean="0">
                <a:solidFill>
                  <a:schemeClr val="bg1"/>
                </a:solidFill>
                <a:effectLst/>
                <a:latin typeface="Tahoma" pitchFamily="34" charset="0"/>
              </a:rPr>
              <a:t>prenatal ENDS 2010: </a:t>
            </a:r>
            <a:r>
              <a:rPr lang="es-ES_tradnl" sz="2400" b="1" dirty="0" smtClean="0">
                <a:solidFill>
                  <a:srgbClr val="FF0000"/>
                </a:solidFill>
                <a:effectLst/>
                <a:latin typeface="Tahoma" pitchFamily="34" charset="0"/>
              </a:rPr>
              <a:t>97% </a:t>
            </a:r>
            <a:r>
              <a:rPr lang="es-ES_tradnl" sz="2800" b="1" dirty="0" smtClean="0">
                <a:solidFill>
                  <a:srgbClr val="FF0000"/>
                </a:solidFill>
                <a:effectLst/>
                <a:latin typeface="Tahoma" pitchFamily="34" charset="0"/>
              </a:rPr>
              <a:t/>
            </a:r>
            <a:br>
              <a:rPr lang="es-ES_tradnl" sz="2800" b="1" dirty="0" smtClean="0">
                <a:solidFill>
                  <a:srgbClr val="FF0000"/>
                </a:solidFill>
                <a:effectLst/>
                <a:latin typeface="Tahoma" pitchFamily="34" charset="0"/>
              </a:rPr>
            </a:br>
            <a:endParaRPr lang="es-ES" sz="2800" b="1" dirty="0" smtClean="0">
              <a:solidFill>
                <a:srgbClr val="FF0000"/>
              </a:solidFill>
              <a:effectLst/>
              <a:latin typeface="Tahoma" pitchFamily="34" charset="0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484784"/>
            <a:ext cx="5535612" cy="5068416"/>
          </a:xfrm>
        </p:spPr>
        <p:txBody>
          <a:bodyPr/>
          <a:lstStyle/>
          <a:p>
            <a:pPr algn="ctr">
              <a:buFontTx/>
              <a:buNone/>
            </a:pPr>
            <a:r>
              <a:rPr lang="es-ES_tradnl" sz="2800" b="1" dirty="0" smtClean="0">
                <a:solidFill>
                  <a:srgbClr val="00B0F0"/>
                </a:solidFill>
                <a:latin typeface="Tahoma" pitchFamily="34" charset="0"/>
              </a:rPr>
              <a:t>92% fue realizado por médicos </a:t>
            </a:r>
          </a:p>
          <a:p>
            <a:pPr>
              <a:buFontTx/>
              <a:buNone/>
            </a:pPr>
            <a:endParaRPr lang="es-ES_tradnl" sz="2800" b="1" dirty="0" smtClean="0">
              <a:solidFill>
                <a:srgbClr val="FF0000"/>
              </a:solidFill>
              <a:latin typeface="Tahoma" pitchFamily="34" charset="0"/>
            </a:endParaRPr>
          </a:p>
          <a:p>
            <a:pPr algn="ctr">
              <a:buFontTx/>
              <a:buNone/>
            </a:pPr>
            <a:r>
              <a:rPr lang="es-ES_tradnl" sz="2800" b="1" dirty="0" smtClean="0">
                <a:solidFill>
                  <a:srgbClr val="FF0000"/>
                </a:solidFill>
                <a:latin typeface="Tahoma" pitchFamily="34" charset="0"/>
              </a:rPr>
              <a:t>5%   fue realizado por enfermeras</a:t>
            </a:r>
          </a:p>
          <a:p>
            <a:pPr algn="ctr">
              <a:buFontTx/>
              <a:buNone/>
            </a:pPr>
            <a:endParaRPr lang="es-ES_tradnl" sz="2800" b="1" dirty="0" smtClean="0">
              <a:solidFill>
                <a:srgbClr val="00B0F0"/>
              </a:solidFill>
              <a:latin typeface="Tahoma" pitchFamily="34" charset="0"/>
            </a:endParaRPr>
          </a:p>
          <a:p>
            <a:pPr algn="ctr">
              <a:buFontTx/>
              <a:buNone/>
            </a:pPr>
            <a:r>
              <a:rPr lang="es-ES_tradnl" sz="2800" b="1" dirty="0" smtClean="0">
                <a:solidFill>
                  <a:srgbClr val="00B0F0"/>
                </a:solidFill>
                <a:latin typeface="Tahoma" pitchFamily="34" charset="0"/>
              </a:rPr>
              <a:t>3% de las embarazadas no recibieron atención prenatal</a:t>
            </a:r>
          </a:p>
          <a:p>
            <a:pPr algn="ctr">
              <a:spcAft>
                <a:spcPts val="1200"/>
              </a:spcAft>
              <a:buFontTx/>
              <a:buNone/>
            </a:pPr>
            <a:endParaRPr lang="es-ES_tradnl" sz="1200" b="1" dirty="0" smtClean="0">
              <a:solidFill>
                <a:srgbClr val="FF0000"/>
              </a:solidFill>
              <a:latin typeface="Tahoma" pitchFamily="34" charset="0"/>
            </a:endParaRPr>
          </a:p>
          <a:p>
            <a:pPr>
              <a:buNone/>
            </a:pPr>
            <a:endParaRPr lang="es-ES" sz="2800" dirty="0" smtClean="0">
              <a:solidFill>
                <a:srgbClr val="FF0000"/>
              </a:solidFill>
            </a:endParaRPr>
          </a:p>
        </p:txBody>
      </p:sp>
      <p:pic>
        <p:nvPicPr>
          <p:cNvPr id="4" name="Picture 4" descr="control_preeclamps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29256" y="1714489"/>
            <a:ext cx="4000528" cy="4500594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764704"/>
            <a:ext cx="8352928" cy="432047"/>
          </a:xfrm>
          <a:noFill/>
        </p:spPr>
        <p:txBody>
          <a:bodyPr/>
          <a:lstStyle/>
          <a:p>
            <a:r>
              <a:rPr lang="es-MX" sz="3600" b="1" dirty="0" smtClean="0">
                <a:solidFill>
                  <a:schemeClr val="bg1"/>
                </a:solidFill>
                <a:effectLst/>
                <a:latin typeface="Tahoma" pitchFamily="34" charset="0"/>
              </a:rPr>
              <a:t>Leche  Materna: </a:t>
            </a:r>
            <a:r>
              <a:rPr lang="es-CO" sz="3600" b="1" dirty="0" smtClean="0">
                <a:solidFill>
                  <a:srgbClr val="FF0000"/>
                </a:solidFill>
                <a:latin typeface="Tahoma" pitchFamily="34" charset="0"/>
              </a:rPr>
              <a:t>Riesgo de transmisión del </a:t>
            </a:r>
            <a:r>
              <a:rPr lang="es-MX" sz="3600" b="1" dirty="0" smtClean="0">
                <a:solidFill>
                  <a:schemeClr val="bg1"/>
                </a:solidFill>
                <a:effectLst/>
              </a:rPr>
              <a:t>  15% a 25%</a:t>
            </a:r>
            <a:endParaRPr lang="es-ES" sz="3600" b="1" dirty="0" smtClean="0">
              <a:solidFill>
                <a:schemeClr val="bg1"/>
              </a:solidFill>
              <a:effectLst/>
            </a:endParaRP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355976" y="1700808"/>
            <a:ext cx="4644008" cy="4680942"/>
          </a:xfrm>
        </p:spPr>
        <p:txBody>
          <a:bodyPr/>
          <a:lstStyle/>
          <a:p>
            <a:pPr lvl="1" algn="ctr">
              <a:lnSpc>
                <a:spcPct val="90000"/>
              </a:lnSpc>
              <a:buFontTx/>
              <a:buNone/>
            </a:pPr>
            <a:r>
              <a:rPr lang="es-CO" b="1" dirty="0" smtClean="0">
                <a:solidFill>
                  <a:srgbClr val="FF0000"/>
                </a:solidFill>
                <a:latin typeface="Tahoma" pitchFamily="34" charset="0"/>
              </a:rPr>
              <a:t>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es-ES_tradnl" sz="2400" b="1" dirty="0" smtClean="0">
                <a:solidFill>
                  <a:srgbClr val="00B0F0"/>
                </a:solidFill>
                <a:latin typeface="Tahoma" pitchFamily="34" charset="0"/>
              </a:rPr>
              <a:t>Inhibición  de la galactorrea</a:t>
            </a:r>
            <a:r>
              <a:rPr lang="es-ES_tradnl" sz="2000" b="1" dirty="0" smtClean="0">
                <a:solidFill>
                  <a:srgbClr val="00B0F0"/>
                </a:solidFill>
                <a:latin typeface="Tahoma" pitchFamily="34" charset="0"/>
              </a:rPr>
              <a:t> </a:t>
            </a:r>
            <a:r>
              <a:rPr lang="es-ES_tradnl" sz="2400" b="1" dirty="0" err="1" smtClean="0">
                <a:solidFill>
                  <a:srgbClr val="FFFF00"/>
                </a:solidFill>
                <a:latin typeface="Tahoma" pitchFamily="34" charset="0"/>
              </a:rPr>
              <a:t>Bromocriptina</a:t>
            </a:r>
            <a:r>
              <a:rPr lang="es-ES_tradnl" sz="2400" b="1" dirty="0" smtClean="0">
                <a:solidFill>
                  <a:srgbClr val="FFFF00"/>
                </a:solidFill>
                <a:latin typeface="Tahoma" pitchFamily="34" charset="0"/>
              </a:rPr>
              <a:t>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es-ES_tradnl" sz="2400" b="1" dirty="0" err="1" smtClean="0">
                <a:solidFill>
                  <a:srgbClr val="FFFF00"/>
                </a:solidFill>
                <a:latin typeface="Tahoma" pitchFamily="34" charset="0"/>
              </a:rPr>
              <a:t>Cabergolina</a:t>
            </a:r>
            <a:r>
              <a:rPr lang="es-ES_tradnl" sz="2400" b="1" dirty="0" smtClean="0">
                <a:solidFill>
                  <a:srgbClr val="FFFF00"/>
                </a:solidFill>
                <a:latin typeface="Tahoma" pitchFamily="34" charset="0"/>
              </a:rPr>
              <a:t> </a:t>
            </a:r>
            <a:endParaRPr lang="es-ES" sz="2400" b="1" dirty="0" smtClean="0">
              <a:solidFill>
                <a:srgbClr val="FFFF00"/>
              </a:solidFill>
              <a:latin typeface="Tahoma" pitchFamily="34" charset="0"/>
            </a:endParaRPr>
          </a:p>
          <a:p>
            <a:pPr algn="ctr">
              <a:lnSpc>
                <a:spcPct val="90000"/>
              </a:lnSpc>
              <a:buFontTx/>
              <a:buNone/>
            </a:pPr>
            <a:endParaRPr lang="es-CO" sz="2400" b="1" dirty="0" smtClean="0">
              <a:solidFill>
                <a:schemeClr val="bg1"/>
              </a:solidFill>
              <a:latin typeface="Tahoma" pitchFamily="34" charset="0"/>
            </a:endParaRPr>
          </a:p>
          <a:p>
            <a:pPr algn="ctr">
              <a:lnSpc>
                <a:spcPct val="90000"/>
              </a:lnSpc>
              <a:buFontTx/>
              <a:buNone/>
            </a:pPr>
            <a:r>
              <a:rPr lang="es-CO" sz="2400" b="1" dirty="0" smtClean="0">
                <a:solidFill>
                  <a:schemeClr val="bg1"/>
                </a:solidFill>
                <a:latin typeface="Tahoma" pitchFamily="34" charset="0"/>
              </a:rPr>
              <a:t>Provisión de fórmula láctea </a:t>
            </a:r>
          </a:p>
          <a:p>
            <a:pPr algn="ctr">
              <a:lnSpc>
                <a:spcPct val="90000"/>
              </a:lnSpc>
              <a:buFontTx/>
              <a:buNone/>
            </a:pPr>
            <a:endParaRPr lang="es-CO" sz="2400" b="1" dirty="0" smtClean="0">
              <a:solidFill>
                <a:schemeClr val="bg1"/>
              </a:solidFill>
              <a:latin typeface="Tahoma" pitchFamily="34" charset="0"/>
            </a:endParaRPr>
          </a:p>
          <a:p>
            <a:pPr algn="ctr">
              <a:lnSpc>
                <a:spcPct val="90000"/>
              </a:lnSpc>
              <a:buFontTx/>
              <a:buNone/>
            </a:pPr>
            <a:r>
              <a:rPr lang="es-CO" sz="2400" b="1" dirty="0" smtClean="0">
                <a:solidFill>
                  <a:schemeClr val="bg1"/>
                </a:solidFill>
                <a:latin typeface="Tahoma" pitchFamily="34" charset="0"/>
              </a:rPr>
              <a:t>Control de  Crecimiento  y Desarrollo</a:t>
            </a:r>
          </a:p>
          <a:p>
            <a:pPr algn="ctr">
              <a:lnSpc>
                <a:spcPct val="90000"/>
              </a:lnSpc>
              <a:buFontTx/>
              <a:buNone/>
            </a:pPr>
            <a:endParaRPr lang="es-ES_tradnl" sz="2400" b="1" dirty="0" smtClean="0">
              <a:latin typeface="Tahoma" pitchFamily="34" charset="0"/>
            </a:endParaRPr>
          </a:p>
          <a:p>
            <a:pPr>
              <a:lnSpc>
                <a:spcPct val="90000"/>
              </a:lnSpc>
            </a:pPr>
            <a:endParaRPr lang="es-ES" sz="2000" b="1" dirty="0" smtClean="0">
              <a:latin typeface="Tahoma" pitchFamily="34" charset="0"/>
            </a:endParaRPr>
          </a:p>
        </p:txBody>
      </p:sp>
      <p:pic>
        <p:nvPicPr>
          <p:cNvPr id="57348" name="Picture 4" descr="lactancia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527" y="2109170"/>
            <a:ext cx="4032449" cy="3840110"/>
          </a:xfrm>
          <a:noFill/>
        </p:spPr>
      </p:pic>
      <p:sp>
        <p:nvSpPr>
          <p:cNvPr id="7" name="6 CuadroTexto"/>
          <p:cNvSpPr txBox="1"/>
          <p:nvPr/>
        </p:nvSpPr>
        <p:spPr>
          <a:xfrm>
            <a:off x="539552" y="1124744"/>
            <a:ext cx="4464496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4400" dirty="0" smtClean="0">
                <a:solidFill>
                  <a:srgbClr val="FF0000"/>
                </a:solidFill>
              </a:rPr>
              <a:t>X</a:t>
            </a:r>
            <a:endParaRPr lang="es-CO" sz="199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692696"/>
            <a:ext cx="7989888" cy="5689054"/>
          </a:xfrm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  <a:defRPr/>
            </a:pPr>
            <a:r>
              <a:rPr lang="es-ES_tradnl" sz="2800" b="1" dirty="0" smtClean="0">
                <a:solidFill>
                  <a:schemeClr val="bg1"/>
                </a:solidFill>
                <a:latin typeface="Tahoma" pitchFamily="34" charset="0"/>
              </a:rPr>
              <a:t>Factores que facilitan la transmisión del VIH durante la lactancia materna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endParaRPr lang="es-ES_tradnl" sz="2800" dirty="0" smtClean="0">
              <a:latin typeface="Tahoma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s-ES_tradnl" sz="2800" dirty="0" smtClean="0">
              <a:latin typeface="Tahoma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s-ES_tradnl" b="1" dirty="0" smtClean="0">
                <a:solidFill>
                  <a:srgbClr val="FFFF00"/>
                </a:solidFill>
                <a:latin typeface="Tahoma" pitchFamily="34" charset="0"/>
              </a:rPr>
              <a:t>Mastitis</a:t>
            </a:r>
          </a:p>
          <a:p>
            <a:pPr>
              <a:lnSpc>
                <a:spcPct val="80000"/>
              </a:lnSpc>
              <a:defRPr/>
            </a:pPr>
            <a:r>
              <a:rPr lang="es-ES_tradnl" b="1" dirty="0" smtClean="0">
                <a:solidFill>
                  <a:srgbClr val="FF0000"/>
                </a:solidFill>
                <a:latin typeface="Tahoma" pitchFamily="34" charset="0"/>
              </a:rPr>
              <a:t>Fisuras en los pezones</a:t>
            </a:r>
          </a:p>
          <a:p>
            <a:pPr>
              <a:lnSpc>
                <a:spcPct val="80000"/>
              </a:lnSpc>
              <a:defRPr/>
            </a:pPr>
            <a:r>
              <a:rPr lang="es-ES_tradnl" b="1" dirty="0" smtClean="0">
                <a:solidFill>
                  <a:srgbClr val="FFFF00"/>
                </a:solidFill>
                <a:latin typeface="Tahoma" pitchFamily="34" charset="0"/>
              </a:rPr>
              <a:t>Candidiasis bucal en el lactante</a:t>
            </a:r>
          </a:p>
          <a:p>
            <a:pPr>
              <a:lnSpc>
                <a:spcPct val="80000"/>
              </a:lnSpc>
              <a:defRPr/>
            </a:pPr>
            <a:r>
              <a:rPr lang="es-ES_tradnl" b="1" dirty="0" smtClean="0">
                <a:solidFill>
                  <a:srgbClr val="FF0000"/>
                </a:solidFill>
                <a:latin typeface="Tahoma" pitchFamily="34" charset="0"/>
              </a:rPr>
              <a:t>Alimentación mixta. La cual favorece la </a:t>
            </a:r>
            <a:r>
              <a:rPr lang="es-ES_tradnl" b="1" dirty="0" smtClean="0">
                <a:solidFill>
                  <a:schemeClr val="bg1"/>
                </a:solidFill>
                <a:latin typeface="Tahoma" pitchFamily="34" charset="0"/>
              </a:rPr>
              <a:t>inflamación intestinal, diarrea y facilita la transmisión del VIH.  </a:t>
            </a:r>
            <a:endParaRPr lang="es-ES" b="1" dirty="0" smtClean="0">
              <a:solidFill>
                <a:schemeClr val="bg1"/>
              </a:solidFill>
              <a:latin typeface="Tahoma" pitchFamily="34" charset="0"/>
            </a:endParaRPr>
          </a:p>
        </p:txBody>
      </p:sp>
    </p:spTree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1043608" y="620167"/>
            <a:ext cx="7273305" cy="936625"/>
          </a:xfrm>
          <a:noFill/>
        </p:spPr>
        <p:txBody>
          <a:bodyPr/>
          <a:lstStyle/>
          <a:p>
            <a:r>
              <a:rPr lang="es-ES" sz="3200" b="1" dirty="0" smtClean="0">
                <a:solidFill>
                  <a:schemeClr val="bg1"/>
                </a:solidFill>
                <a:effectLst/>
                <a:latin typeface="Tahoma" pitchFamily="34" charset="0"/>
              </a:rPr>
              <a:t>Acuerdo CRES 008 de 2009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557338"/>
            <a:ext cx="8353425" cy="4995862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endParaRPr lang="es-ES_tradnl" sz="2800" b="1" dirty="0" smtClean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s-ES_tradnl" sz="2800" b="1" dirty="0" smtClean="0">
              <a:solidFill>
                <a:srgbClr val="FF0000"/>
              </a:solidFill>
            </a:endParaRPr>
          </a:p>
          <a:p>
            <a:pPr algn="ctr">
              <a:buFontTx/>
              <a:buNone/>
            </a:pPr>
            <a:r>
              <a:rPr lang="es-ES_tradnl" sz="2800" b="1" dirty="0" smtClean="0">
                <a:solidFill>
                  <a:schemeClr val="bg1"/>
                </a:solidFill>
                <a:latin typeface="Tahoma" pitchFamily="34" charset="0"/>
              </a:rPr>
              <a:t>Ratifica la inclusión de la </a:t>
            </a:r>
            <a:r>
              <a:rPr lang="es-ES_tradnl" sz="2800" b="1" dirty="0" smtClean="0">
                <a:solidFill>
                  <a:srgbClr val="FF0000"/>
                </a:solidFill>
                <a:latin typeface="Tahoma" pitchFamily="34" charset="0"/>
              </a:rPr>
              <a:t>Fórmula Láctea </a:t>
            </a:r>
            <a:r>
              <a:rPr lang="es-ES_tradnl" sz="2800" b="1" dirty="0" smtClean="0">
                <a:solidFill>
                  <a:schemeClr val="bg1"/>
                </a:solidFill>
                <a:latin typeface="Tahoma" pitchFamily="34" charset="0"/>
              </a:rPr>
              <a:t>en el POS tanto en el Régimen Contributivo como en el Subsidiado para suministrar a los Lactantes Hijos (as) de</a:t>
            </a:r>
            <a:r>
              <a:rPr lang="es-ES_tradnl" sz="2800" b="1" dirty="0" smtClean="0">
                <a:latin typeface="Tahoma" pitchFamily="34" charset="0"/>
              </a:rPr>
              <a:t> </a:t>
            </a:r>
            <a:r>
              <a:rPr lang="es-ES_tradnl" sz="2800" b="1" dirty="0" smtClean="0">
                <a:solidFill>
                  <a:srgbClr val="FF0000"/>
                </a:solidFill>
                <a:latin typeface="Tahoma" pitchFamily="34" charset="0"/>
              </a:rPr>
              <a:t>Madres VIH</a:t>
            </a:r>
            <a:r>
              <a:rPr lang="es-ES_tradnl" sz="2800" b="1" dirty="0" smtClean="0">
                <a:latin typeface="Tahoma" pitchFamily="34" charset="0"/>
              </a:rPr>
              <a:t> </a:t>
            </a:r>
            <a:r>
              <a:rPr lang="es-ES_tradnl" sz="2800" b="1" dirty="0" smtClean="0">
                <a:solidFill>
                  <a:schemeClr val="bg1"/>
                </a:solidFill>
                <a:latin typeface="Tahoma" pitchFamily="34" charset="0"/>
              </a:rPr>
              <a:t>durante los </a:t>
            </a:r>
            <a:r>
              <a:rPr lang="es-ES_tradnl" sz="2800" b="1" dirty="0" smtClean="0">
                <a:solidFill>
                  <a:srgbClr val="FF0000"/>
                </a:solidFill>
                <a:latin typeface="Tahoma" pitchFamily="34" charset="0"/>
              </a:rPr>
              <a:t>primeros 6 meses de vida</a:t>
            </a:r>
            <a:endParaRPr lang="es-ES_tradnl" sz="2800" b="1" dirty="0" smtClean="0">
              <a:latin typeface="Tahoma" pitchFamily="34" charset="0"/>
            </a:endParaRPr>
          </a:p>
          <a:p>
            <a:pPr algn="ctr">
              <a:lnSpc>
                <a:spcPct val="90000"/>
              </a:lnSpc>
              <a:buFontTx/>
              <a:buNone/>
            </a:pPr>
            <a:endParaRPr lang="es-ES_tradnl" sz="2800" b="1" dirty="0" smtClean="0">
              <a:solidFill>
                <a:schemeClr val="bg1"/>
              </a:solidFill>
              <a:latin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1" y="115888"/>
            <a:ext cx="8784530" cy="1143000"/>
          </a:xfrm>
          <a:noFill/>
        </p:spPr>
        <p:txBody>
          <a:bodyPr/>
          <a:lstStyle/>
          <a:p>
            <a:r>
              <a:rPr lang="es-ES" sz="2400" b="1" dirty="0" smtClean="0">
                <a:solidFill>
                  <a:schemeClr val="bg1"/>
                </a:solidFill>
                <a:effectLst/>
                <a:latin typeface="Tahoma" pitchFamily="34" charset="0"/>
              </a:rPr>
              <a:t>Fórmula L. de Reemplazo  de 0 a 6 Meses/Lata 900 </a:t>
            </a:r>
            <a:r>
              <a:rPr lang="es-ES" sz="2400" b="1" dirty="0" smtClean="0">
                <a:solidFill>
                  <a:schemeClr val="bg1"/>
                </a:solidFill>
                <a:latin typeface="Tahoma" pitchFamily="34" charset="0"/>
              </a:rPr>
              <a:t>gramos</a:t>
            </a:r>
            <a:endParaRPr lang="es-ES" sz="2400" b="1" dirty="0" smtClean="0">
              <a:solidFill>
                <a:schemeClr val="bg1"/>
              </a:solidFill>
              <a:effectLst/>
              <a:latin typeface="Tahoma" pitchFamily="34" charset="0"/>
            </a:endParaRPr>
          </a:p>
        </p:txBody>
      </p:sp>
      <p:sp>
        <p:nvSpPr>
          <p:cNvPr id="62467" name="Text Box 3"/>
          <p:cNvSpPr txBox="1">
            <a:spLocks noChangeArrowheads="1"/>
          </p:cNvSpPr>
          <p:nvPr/>
        </p:nvSpPr>
        <p:spPr bwMode="auto">
          <a:xfrm>
            <a:off x="179388" y="5988050"/>
            <a:ext cx="8641084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_tradnl" sz="1600" b="1" dirty="0">
                <a:solidFill>
                  <a:srgbClr val="FF0000"/>
                </a:solidFill>
                <a:latin typeface="Tahoma" pitchFamily="34" charset="0"/>
              </a:rPr>
              <a:t>Tarros a entregar a GESTANTES NO AFILIADAS: 40 (Aumentar 1 al Sexto Mes)</a:t>
            </a:r>
          </a:p>
          <a:p>
            <a:r>
              <a:rPr lang="es-ES" sz="1600" b="1" dirty="0">
                <a:solidFill>
                  <a:srgbClr val="FF0000"/>
                </a:solidFill>
                <a:latin typeface="Tahoma" pitchFamily="34" charset="0"/>
              </a:rPr>
              <a:t>Medidor = 4.3 gramos                   1   Onza= 30cc </a:t>
            </a:r>
          </a:p>
        </p:txBody>
      </p:sp>
      <p:graphicFrame>
        <p:nvGraphicFramePr>
          <p:cNvPr id="189444" name="Group 4"/>
          <p:cNvGraphicFramePr>
            <a:graphicFrameLocks noGrp="1"/>
          </p:cNvGraphicFramePr>
          <p:nvPr>
            <p:ph type="tbl" idx="1"/>
          </p:nvPr>
        </p:nvGraphicFramePr>
        <p:xfrm>
          <a:off x="395288" y="1196753"/>
          <a:ext cx="8424862" cy="4680176"/>
        </p:xfrm>
        <a:graphic>
          <a:graphicData uri="http://schemas.openxmlformats.org/drawingml/2006/table">
            <a:tbl>
              <a:tblPr/>
              <a:tblGrid>
                <a:gridCol w="1339850"/>
                <a:gridCol w="933450"/>
                <a:gridCol w="1106487"/>
                <a:gridCol w="1058863"/>
                <a:gridCol w="1011237"/>
                <a:gridCol w="1028700"/>
                <a:gridCol w="1011238"/>
                <a:gridCol w="935037"/>
              </a:tblGrid>
              <a:tr h="902835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Edad </a:t>
                      </a:r>
                      <a:endParaRPr kumimoji="0" lang="es-ES_tradnl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Leche (Onzas)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Medidores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Tomas Diarias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Gramos D</a:t>
                      </a:r>
                      <a:r>
                        <a:rPr kumimoji="0" lang="es-ES_tradnl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cs typeface="Tahoma" pitchFamily="34" charset="0"/>
                        </a:rPr>
                        <a:t>í</a:t>
                      </a:r>
                      <a:r>
                        <a:rPr kumimoji="0" lang="es-ES_tradnl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a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Total Gramos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Latas 900 Grs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N</a:t>
                      </a:r>
                      <a:r>
                        <a:rPr kumimoji="0" lang="es-ES_tradnl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cs typeface="Tahoma" pitchFamily="34" charset="0"/>
                        </a:rPr>
                        <a:t>º</a:t>
                      </a:r>
                      <a:r>
                        <a:rPr kumimoji="0" lang="es-ES_tradnl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Tarros Entregar por mes 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</a:tr>
              <a:tr h="354020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1a. Semana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129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903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1,00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</a:tr>
              <a:tr h="355713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2a. Semana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129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903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1,00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354020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3a. Semana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kumimoji="0" lang="es-ES_tradnl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172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1.204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1,34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354020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4a. Semana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172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1.204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1,34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392979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Mes 2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172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5.160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5,73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</a:tr>
              <a:tr h="392979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Mes 3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206,4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6.192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6,88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</a:tr>
              <a:tr h="394673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Mes 4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210,7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6.321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7,02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</a:tr>
              <a:tr h="392979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Mes 5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210,7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6.321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7,02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</a:tr>
              <a:tr h="392979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Mes 6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210,7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6.321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7,02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</a:tr>
              <a:tr h="392979">
                <a:tc gridSpan="5"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TOTAL</a:t>
                      </a:r>
                      <a:endParaRPr kumimoji="0" lang="es-ES_tradnl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34.529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38,4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39</a:t>
                      </a:r>
                      <a:endParaRPr kumimoji="0" lang="es-ES_tradnl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ChangeArrowheads="1"/>
          </p:cNvSpPr>
          <p:nvPr/>
        </p:nvSpPr>
        <p:spPr bwMode="auto">
          <a:xfrm>
            <a:off x="323528" y="115888"/>
            <a:ext cx="871252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s-ES" sz="2400" b="1" dirty="0">
                <a:solidFill>
                  <a:schemeClr val="bg1"/>
                </a:solidFill>
                <a:latin typeface="Tahoma" pitchFamily="34" charset="0"/>
              </a:rPr>
              <a:t>Fórmula L. de Reemplazo  de 0 a 6 </a:t>
            </a:r>
            <a:r>
              <a:rPr lang="es-ES" sz="2400" b="1" dirty="0" smtClean="0">
                <a:solidFill>
                  <a:schemeClr val="bg1"/>
                </a:solidFill>
                <a:latin typeface="Tahoma" pitchFamily="34" charset="0"/>
              </a:rPr>
              <a:t>Meses/Lata </a:t>
            </a:r>
            <a:r>
              <a:rPr lang="es-ES" sz="2400" b="1" dirty="0">
                <a:solidFill>
                  <a:schemeClr val="bg1"/>
                </a:solidFill>
                <a:latin typeface="Tahoma" pitchFamily="34" charset="0"/>
              </a:rPr>
              <a:t>400 </a:t>
            </a:r>
            <a:r>
              <a:rPr lang="es-ES" sz="2400" b="1" dirty="0" smtClean="0">
                <a:solidFill>
                  <a:schemeClr val="bg1"/>
                </a:solidFill>
                <a:latin typeface="Tahoma" pitchFamily="34" charset="0"/>
              </a:rPr>
              <a:t>gramos</a:t>
            </a:r>
            <a:endParaRPr lang="es-ES" sz="2400" b="1" dirty="0">
              <a:solidFill>
                <a:schemeClr val="bg1"/>
              </a:solidFill>
              <a:latin typeface="Tahoma" pitchFamily="34" charset="0"/>
            </a:endParaRPr>
          </a:p>
        </p:txBody>
      </p:sp>
      <p:sp>
        <p:nvSpPr>
          <p:cNvPr id="1028" name="Text Box 3"/>
          <p:cNvSpPr txBox="1">
            <a:spLocks noChangeArrowheads="1"/>
          </p:cNvSpPr>
          <p:nvPr/>
        </p:nvSpPr>
        <p:spPr bwMode="auto">
          <a:xfrm>
            <a:off x="1763713" y="5988050"/>
            <a:ext cx="5481637" cy="3508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700" b="1">
                <a:solidFill>
                  <a:srgbClr val="FF0000"/>
                </a:solidFill>
                <a:latin typeface="Tahoma" pitchFamily="34" charset="0"/>
              </a:rPr>
              <a:t>Medidor = 4.3 gramos                   1   Onza= 30cc </a:t>
            </a:r>
          </a:p>
        </p:txBody>
      </p:sp>
      <p:graphicFrame>
        <p:nvGraphicFramePr>
          <p:cNvPr id="1026" name="Object 1177"/>
          <p:cNvGraphicFramePr>
            <a:graphicFrameLocks noChangeAspect="1"/>
          </p:cNvGraphicFramePr>
          <p:nvPr>
            <p:ph sz="half" idx="2"/>
          </p:nvPr>
        </p:nvGraphicFramePr>
        <p:xfrm>
          <a:off x="217488" y="1268760"/>
          <a:ext cx="8675687" cy="4824535"/>
        </p:xfrm>
        <a:graphic>
          <a:graphicData uri="http://schemas.openxmlformats.org/presentationml/2006/ole">
            <p:oleObj spid="_x0000_s1026" name="Hoja de cálculo" r:id="rId3" imgW="7236034" imgH="2685363" progId="Excel.Shee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2" cstate="print"/>
          <a:srcRect b="11810"/>
          <a:stretch>
            <a:fillRect/>
          </a:stretch>
        </p:blipFill>
        <p:spPr bwMode="auto">
          <a:xfrm>
            <a:off x="3419872" y="2060848"/>
            <a:ext cx="4876800" cy="3325813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84995" name="Picture 3" descr="biberon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1676400"/>
            <a:ext cx="1760538" cy="460851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</p:pic>
      <p:sp>
        <p:nvSpPr>
          <p:cNvPr id="84996" name="Text Box 4"/>
          <p:cNvSpPr txBox="1">
            <a:spLocks noChangeArrowheads="1"/>
          </p:cNvSpPr>
          <p:nvPr/>
        </p:nvSpPr>
        <p:spPr bwMode="auto">
          <a:xfrm>
            <a:off x="381000" y="3336925"/>
            <a:ext cx="320040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15000" b="1" dirty="0">
                <a:solidFill>
                  <a:srgbClr val="FF0000"/>
                </a:solidFill>
              </a:rPr>
              <a:t>NO</a:t>
            </a:r>
            <a:endParaRPr lang="es-ES" sz="15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 redondeado"/>
          <p:cNvSpPr/>
          <p:nvPr/>
        </p:nvSpPr>
        <p:spPr>
          <a:xfrm>
            <a:off x="971600" y="764704"/>
            <a:ext cx="6552728" cy="64807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2000" b="1" dirty="0">
                <a:solidFill>
                  <a:schemeClr val="tx1"/>
                </a:solidFill>
              </a:rPr>
              <a:t>Realizar carga viral  al cumplir el 1er mes de vida </a:t>
            </a:r>
            <a:r>
              <a:rPr lang="es-ES" sz="2000" b="1" dirty="0" smtClean="0">
                <a:solidFill>
                  <a:schemeClr val="tx1"/>
                </a:solidFill>
              </a:rPr>
              <a:t> </a:t>
            </a:r>
            <a:endParaRPr lang="es-CO" sz="2000" b="1" dirty="0">
              <a:solidFill>
                <a:schemeClr val="tx1"/>
              </a:solidFill>
            </a:endParaRPr>
          </a:p>
        </p:txBody>
      </p:sp>
      <p:sp>
        <p:nvSpPr>
          <p:cNvPr id="10" name="9 Rectángulo redondeado"/>
          <p:cNvSpPr/>
          <p:nvPr/>
        </p:nvSpPr>
        <p:spPr>
          <a:xfrm>
            <a:off x="755576" y="2282572"/>
            <a:ext cx="2952328" cy="71438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1600" b="1" dirty="0" smtClean="0">
                <a:solidFill>
                  <a:schemeClr val="tx1"/>
                </a:solidFill>
              </a:rPr>
              <a:t>Realizar una 2da  CV  a </a:t>
            </a:r>
            <a:r>
              <a:rPr lang="es-ES" sz="1600" b="1" dirty="0">
                <a:solidFill>
                  <a:schemeClr val="tx1"/>
                </a:solidFill>
              </a:rPr>
              <a:t>los  </a:t>
            </a:r>
            <a:r>
              <a:rPr lang="es-ES" sz="1600" b="1" dirty="0" smtClean="0">
                <a:solidFill>
                  <a:schemeClr val="tx1"/>
                </a:solidFill>
              </a:rPr>
              <a:t> 3 </a:t>
            </a:r>
            <a:r>
              <a:rPr lang="es-ES" sz="1600" b="1" dirty="0">
                <a:solidFill>
                  <a:schemeClr val="tx1"/>
                </a:solidFill>
              </a:rPr>
              <a:t>meses siguientes a la realización de la anterior</a:t>
            </a:r>
            <a:endParaRPr lang="es-CO" sz="1600" b="1" dirty="0">
              <a:solidFill>
                <a:schemeClr val="tx1"/>
              </a:solidFill>
            </a:endParaRPr>
          </a:p>
        </p:txBody>
      </p:sp>
      <p:sp>
        <p:nvSpPr>
          <p:cNvPr id="11" name="10 Rectángulo redondeado"/>
          <p:cNvSpPr/>
          <p:nvPr/>
        </p:nvSpPr>
        <p:spPr>
          <a:xfrm>
            <a:off x="467544" y="3356992"/>
            <a:ext cx="1800200" cy="576064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600" b="1" dirty="0" smtClean="0">
                <a:solidFill>
                  <a:schemeClr val="tx1"/>
                </a:solidFill>
              </a:rPr>
              <a:t>Indetectable</a:t>
            </a:r>
            <a:endParaRPr lang="es-CO" sz="1600" b="1" dirty="0">
              <a:solidFill>
                <a:schemeClr val="tx1"/>
              </a:solidFill>
            </a:endParaRPr>
          </a:p>
        </p:txBody>
      </p:sp>
      <p:sp>
        <p:nvSpPr>
          <p:cNvPr id="12" name="11 Rectángulo redondeado"/>
          <p:cNvSpPr/>
          <p:nvPr/>
        </p:nvSpPr>
        <p:spPr>
          <a:xfrm>
            <a:off x="539552" y="4286256"/>
            <a:ext cx="1643644" cy="72692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600" b="1" dirty="0">
                <a:solidFill>
                  <a:schemeClr val="tx1"/>
                </a:solidFill>
              </a:rPr>
              <a:t>Se descarta la infección</a:t>
            </a:r>
            <a:endParaRPr lang="es-CO" sz="1600" b="1" dirty="0">
              <a:solidFill>
                <a:schemeClr val="tx1"/>
              </a:solidFill>
            </a:endParaRPr>
          </a:p>
        </p:txBody>
      </p:sp>
      <p:sp>
        <p:nvSpPr>
          <p:cNvPr id="14" name="13 Rectángulo redondeado"/>
          <p:cNvSpPr/>
          <p:nvPr/>
        </p:nvSpPr>
        <p:spPr>
          <a:xfrm>
            <a:off x="5580112" y="1711068"/>
            <a:ext cx="2016224" cy="34978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600" b="1" dirty="0">
                <a:solidFill>
                  <a:schemeClr val="tx1"/>
                </a:solidFill>
              </a:rPr>
              <a:t>Detectable</a:t>
            </a:r>
            <a:endParaRPr lang="es-CO" sz="1600" b="1" dirty="0">
              <a:solidFill>
                <a:schemeClr val="tx1"/>
              </a:solidFill>
            </a:endParaRPr>
          </a:p>
        </p:txBody>
      </p:sp>
      <p:sp>
        <p:nvSpPr>
          <p:cNvPr id="17" name="16 Rectángulo redondeado"/>
          <p:cNvSpPr/>
          <p:nvPr/>
        </p:nvSpPr>
        <p:spPr>
          <a:xfrm>
            <a:off x="4932040" y="4509120"/>
            <a:ext cx="1639615" cy="72008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600" b="1" dirty="0" smtClean="0">
                <a:solidFill>
                  <a:schemeClr val="tx1"/>
                </a:solidFill>
              </a:rPr>
              <a:t>Indetectable</a:t>
            </a:r>
            <a:endParaRPr lang="es-CO" sz="1600" b="1" dirty="0">
              <a:solidFill>
                <a:schemeClr val="tx1"/>
              </a:solidFill>
            </a:endParaRPr>
          </a:p>
        </p:txBody>
      </p:sp>
      <p:sp>
        <p:nvSpPr>
          <p:cNvPr id="26" name="25 Rectángulo redondeado"/>
          <p:cNvSpPr/>
          <p:nvPr/>
        </p:nvSpPr>
        <p:spPr>
          <a:xfrm>
            <a:off x="1259632" y="1711068"/>
            <a:ext cx="2160239" cy="349779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600" b="1" dirty="0" smtClean="0">
                <a:solidFill>
                  <a:schemeClr val="tx1"/>
                </a:solidFill>
              </a:rPr>
              <a:t>Indetectable</a:t>
            </a:r>
            <a:endParaRPr lang="es-CO" sz="1600" b="1" dirty="0">
              <a:solidFill>
                <a:schemeClr val="tx1"/>
              </a:solidFill>
            </a:endParaRPr>
          </a:p>
        </p:txBody>
      </p:sp>
      <p:sp>
        <p:nvSpPr>
          <p:cNvPr id="29" name="28 Rectángulo redondeado"/>
          <p:cNvSpPr/>
          <p:nvPr/>
        </p:nvSpPr>
        <p:spPr>
          <a:xfrm>
            <a:off x="4860032" y="3354141"/>
            <a:ext cx="3456384" cy="64294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1600" b="1" dirty="0" smtClean="0">
                <a:solidFill>
                  <a:schemeClr val="tx1"/>
                </a:solidFill>
              </a:rPr>
              <a:t>Realizar una 2da CV  una semana  después a la realización de la anterior</a:t>
            </a:r>
            <a:endParaRPr lang="es-CO" sz="1600" b="1" dirty="0">
              <a:solidFill>
                <a:schemeClr val="tx1"/>
              </a:solidFill>
            </a:endParaRPr>
          </a:p>
        </p:txBody>
      </p:sp>
      <p:sp>
        <p:nvSpPr>
          <p:cNvPr id="47" name="46 Flecha abajo"/>
          <p:cNvSpPr/>
          <p:nvPr/>
        </p:nvSpPr>
        <p:spPr>
          <a:xfrm>
            <a:off x="2143108" y="1996820"/>
            <a:ext cx="360040" cy="286893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b="1">
              <a:solidFill>
                <a:schemeClr val="tx1"/>
              </a:solidFill>
            </a:endParaRPr>
          </a:p>
        </p:txBody>
      </p:sp>
      <p:sp>
        <p:nvSpPr>
          <p:cNvPr id="49" name="48 Flecha abajo"/>
          <p:cNvSpPr/>
          <p:nvPr/>
        </p:nvSpPr>
        <p:spPr>
          <a:xfrm>
            <a:off x="1187624" y="3959154"/>
            <a:ext cx="360039" cy="261934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b="1">
              <a:solidFill>
                <a:schemeClr val="tx1"/>
              </a:solidFill>
            </a:endParaRPr>
          </a:p>
        </p:txBody>
      </p:sp>
      <p:cxnSp>
        <p:nvCxnSpPr>
          <p:cNvPr id="58" name="57 Conector recto de flecha"/>
          <p:cNvCxnSpPr>
            <a:stCxn id="17" idx="1"/>
            <a:endCxn id="12" idx="3"/>
          </p:cNvCxnSpPr>
          <p:nvPr/>
        </p:nvCxnSpPr>
        <p:spPr>
          <a:xfrm rot="10800000">
            <a:off x="2183196" y="4649716"/>
            <a:ext cx="2748844" cy="219444"/>
          </a:xfrm>
          <a:prstGeom prst="straightConnector1">
            <a:avLst/>
          </a:prstGeom>
          <a:ln>
            <a:noFill/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17 Rectángulo redondeado"/>
          <p:cNvSpPr/>
          <p:nvPr/>
        </p:nvSpPr>
        <p:spPr>
          <a:xfrm>
            <a:off x="6876256" y="4437112"/>
            <a:ext cx="1800200" cy="946365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600" b="1" dirty="0" smtClean="0">
                <a:solidFill>
                  <a:schemeClr val="tx1"/>
                </a:solidFill>
              </a:rPr>
              <a:t>Detectable</a:t>
            </a:r>
            <a:endParaRPr lang="es-ES" sz="1600" b="1" dirty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600" b="1" dirty="0">
                <a:solidFill>
                  <a:schemeClr val="tx1"/>
                </a:solidFill>
              </a:rPr>
              <a:t>Se confirma la </a:t>
            </a:r>
            <a:r>
              <a:rPr lang="es-ES" sz="1600" b="1" dirty="0" smtClean="0">
                <a:solidFill>
                  <a:schemeClr val="tx1"/>
                </a:solidFill>
              </a:rPr>
              <a:t>infección por VIH</a:t>
            </a:r>
            <a:endParaRPr lang="es-CO" sz="1600" b="1" dirty="0">
              <a:solidFill>
                <a:schemeClr val="tx1"/>
              </a:solidFill>
            </a:endParaRPr>
          </a:p>
        </p:txBody>
      </p:sp>
      <p:sp>
        <p:nvSpPr>
          <p:cNvPr id="50" name="49 CuadroTexto"/>
          <p:cNvSpPr txBox="1"/>
          <p:nvPr/>
        </p:nvSpPr>
        <p:spPr>
          <a:xfrm>
            <a:off x="1043608" y="116632"/>
            <a:ext cx="72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Diagnóstico del niño niña  expuesto al VIH</a:t>
            </a:r>
            <a:endParaRPr lang="es-CO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cxnSp>
        <p:nvCxnSpPr>
          <p:cNvPr id="55" name="20 Conector recto de flecha"/>
          <p:cNvCxnSpPr>
            <a:cxnSpLocks noChangeShapeType="1"/>
            <a:stCxn id="9" idx="2"/>
            <a:endCxn id="26" idx="0"/>
          </p:cNvCxnSpPr>
          <p:nvPr/>
        </p:nvCxnSpPr>
        <p:spPr bwMode="auto">
          <a:xfrm rot="5400000">
            <a:off x="3144712" y="607816"/>
            <a:ext cx="298292" cy="1908212"/>
          </a:xfrm>
          <a:prstGeom prst="straightConnector1">
            <a:avLst/>
          </a:prstGeom>
          <a:noFill/>
          <a:ln w="38100" algn="ctr">
            <a:solidFill>
              <a:srgbClr val="006600"/>
            </a:solidFill>
            <a:round/>
            <a:headEnd/>
            <a:tailEnd type="arrow" w="med" len="med"/>
          </a:ln>
          <a:effectLst/>
        </p:spPr>
      </p:cxnSp>
      <p:cxnSp>
        <p:nvCxnSpPr>
          <p:cNvPr id="59" name="20 Conector recto de flecha"/>
          <p:cNvCxnSpPr>
            <a:cxnSpLocks noChangeShapeType="1"/>
            <a:stCxn id="9" idx="2"/>
            <a:endCxn id="14" idx="0"/>
          </p:cNvCxnSpPr>
          <p:nvPr/>
        </p:nvCxnSpPr>
        <p:spPr bwMode="auto">
          <a:xfrm rot="16200000" flipH="1">
            <a:off x="5268948" y="391792"/>
            <a:ext cx="298292" cy="2340260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  <a:effectLst/>
        </p:spPr>
      </p:cxnSp>
      <p:cxnSp>
        <p:nvCxnSpPr>
          <p:cNvPr id="62" name="20 Conector recto de flecha"/>
          <p:cNvCxnSpPr>
            <a:cxnSpLocks noChangeShapeType="1"/>
            <a:stCxn id="10" idx="2"/>
            <a:endCxn id="11" idx="0"/>
          </p:cNvCxnSpPr>
          <p:nvPr/>
        </p:nvCxnSpPr>
        <p:spPr bwMode="auto">
          <a:xfrm rot="5400000">
            <a:off x="1619672" y="2744924"/>
            <a:ext cx="360040" cy="864096"/>
          </a:xfrm>
          <a:prstGeom prst="straightConnector1">
            <a:avLst/>
          </a:prstGeom>
          <a:noFill/>
          <a:ln w="38100" algn="ctr">
            <a:solidFill>
              <a:srgbClr val="006600"/>
            </a:solidFill>
            <a:round/>
            <a:headEnd/>
            <a:tailEnd type="arrow" w="med" len="med"/>
          </a:ln>
          <a:effectLst/>
        </p:spPr>
      </p:cxnSp>
      <p:sp>
        <p:nvSpPr>
          <p:cNvPr id="77" name="76 Rectángulo redondeado"/>
          <p:cNvSpPr/>
          <p:nvPr/>
        </p:nvSpPr>
        <p:spPr>
          <a:xfrm>
            <a:off x="4355976" y="2354010"/>
            <a:ext cx="2073412" cy="786958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200" b="1" dirty="0" smtClean="0">
                <a:solidFill>
                  <a:schemeClr val="tx1"/>
                </a:solidFill>
              </a:rPr>
              <a:t>Una  1ra  CV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200" b="1" dirty="0" smtClean="0">
                <a:solidFill>
                  <a:schemeClr val="tx1"/>
                </a:solidFill>
              </a:rPr>
              <a:t>&lt;5.000 copias /ml  puede ser un resultad</a:t>
            </a:r>
            <a:r>
              <a:rPr lang="es-ES" sz="1400" b="1" dirty="0" smtClean="0">
                <a:solidFill>
                  <a:schemeClr val="tx1"/>
                </a:solidFill>
              </a:rPr>
              <a:t>o falso positivo</a:t>
            </a:r>
            <a:endParaRPr lang="es-CO" sz="1400" b="1" dirty="0">
              <a:solidFill>
                <a:schemeClr val="tx1"/>
              </a:solidFill>
            </a:endParaRPr>
          </a:p>
        </p:txBody>
      </p:sp>
      <p:sp>
        <p:nvSpPr>
          <p:cNvPr id="78" name="77 Rectángulo redondeado"/>
          <p:cNvSpPr/>
          <p:nvPr/>
        </p:nvSpPr>
        <p:spPr>
          <a:xfrm>
            <a:off x="6732240" y="2354010"/>
            <a:ext cx="2088232" cy="71495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s-ES" sz="1050" b="1" dirty="0" smtClean="0">
                <a:solidFill>
                  <a:schemeClr val="tx1"/>
                </a:solidFill>
                <a:latin typeface="Calibri" pitchFamily="34" charset="0"/>
              </a:rPr>
              <a:t>Una  1ra CV </a:t>
            </a:r>
          </a:p>
          <a:p>
            <a:pPr algn="ctr"/>
            <a:r>
              <a:rPr lang="es-ES" sz="1050" b="1" dirty="0" smtClean="0">
                <a:solidFill>
                  <a:schemeClr val="tx1"/>
                </a:solidFill>
                <a:latin typeface="Calibri" pitchFamily="34" charset="0"/>
              </a:rPr>
              <a:t>&gt;</a:t>
            </a:r>
            <a:r>
              <a:rPr lang="es-ES" sz="1200" b="1" dirty="0" smtClean="0">
                <a:solidFill>
                  <a:schemeClr val="tx1"/>
                </a:solidFill>
                <a:latin typeface="Calibri" pitchFamily="34" charset="0"/>
              </a:rPr>
              <a:t>5.000 copias /ml indica  probablemente infección por  VIH</a:t>
            </a:r>
            <a:endParaRPr lang="es-CO" sz="12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cxnSp>
        <p:nvCxnSpPr>
          <p:cNvPr id="79" name="20 Conector recto de flecha"/>
          <p:cNvCxnSpPr>
            <a:cxnSpLocks noChangeShapeType="1"/>
            <a:stCxn id="14" idx="2"/>
            <a:endCxn id="77" idx="0"/>
          </p:cNvCxnSpPr>
          <p:nvPr/>
        </p:nvCxnSpPr>
        <p:spPr bwMode="auto">
          <a:xfrm rot="5400000">
            <a:off x="5843872" y="1609658"/>
            <a:ext cx="293162" cy="1195542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  <a:effectLst/>
        </p:spPr>
      </p:cxnSp>
      <p:cxnSp>
        <p:nvCxnSpPr>
          <p:cNvPr id="82" name="20 Conector recto de flecha"/>
          <p:cNvCxnSpPr>
            <a:cxnSpLocks noChangeShapeType="1"/>
            <a:stCxn id="29" idx="2"/>
            <a:endCxn id="3" idx="0"/>
          </p:cNvCxnSpPr>
          <p:nvPr/>
        </p:nvCxnSpPr>
        <p:spPr bwMode="auto">
          <a:xfrm rot="16200000" flipH="1">
            <a:off x="6962276" y="3623031"/>
            <a:ext cx="440029" cy="1188132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  <a:effectLst/>
        </p:spPr>
      </p:cxnSp>
      <p:cxnSp>
        <p:nvCxnSpPr>
          <p:cNvPr id="86" name="20 Conector recto de flecha"/>
          <p:cNvCxnSpPr>
            <a:cxnSpLocks noChangeShapeType="1"/>
            <a:stCxn id="77" idx="2"/>
            <a:endCxn id="29" idx="0"/>
          </p:cNvCxnSpPr>
          <p:nvPr/>
        </p:nvCxnSpPr>
        <p:spPr bwMode="auto">
          <a:xfrm rot="16200000" flipH="1">
            <a:off x="5883867" y="2649783"/>
            <a:ext cx="213173" cy="1195542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  <a:effectLst/>
        </p:spPr>
      </p:cxnSp>
      <p:cxnSp>
        <p:nvCxnSpPr>
          <p:cNvPr id="89" name="20 Conector recto de flecha"/>
          <p:cNvCxnSpPr>
            <a:cxnSpLocks noChangeShapeType="1"/>
            <a:stCxn id="78" idx="2"/>
            <a:endCxn id="29" idx="0"/>
          </p:cNvCxnSpPr>
          <p:nvPr/>
        </p:nvCxnSpPr>
        <p:spPr bwMode="auto">
          <a:xfrm rot="5400000">
            <a:off x="7039700" y="2617484"/>
            <a:ext cx="285181" cy="1188132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  <a:effectLst/>
        </p:spPr>
      </p:cxnSp>
      <p:cxnSp>
        <p:nvCxnSpPr>
          <p:cNvPr id="95" name="20 Conector recto de flecha"/>
          <p:cNvCxnSpPr>
            <a:cxnSpLocks noChangeShapeType="1"/>
            <a:stCxn id="29" idx="2"/>
          </p:cNvCxnSpPr>
          <p:nvPr/>
        </p:nvCxnSpPr>
        <p:spPr bwMode="auto">
          <a:xfrm rot="5400000">
            <a:off x="6080179" y="3857060"/>
            <a:ext cx="368023" cy="648068"/>
          </a:xfrm>
          <a:prstGeom prst="straightConnector1">
            <a:avLst/>
          </a:prstGeom>
          <a:noFill/>
          <a:ln w="38100" algn="ctr">
            <a:solidFill>
              <a:srgbClr val="006600"/>
            </a:solidFill>
            <a:round/>
            <a:headEnd/>
            <a:tailEnd type="arrow" w="med" len="med"/>
          </a:ln>
          <a:effectLst/>
        </p:spPr>
      </p:cxnSp>
      <p:cxnSp>
        <p:nvCxnSpPr>
          <p:cNvPr id="100" name="20 Conector recto de flecha"/>
          <p:cNvCxnSpPr>
            <a:cxnSpLocks noChangeShapeType="1"/>
            <a:stCxn id="14" idx="2"/>
            <a:endCxn id="78" idx="0"/>
          </p:cNvCxnSpPr>
          <p:nvPr/>
        </p:nvCxnSpPr>
        <p:spPr bwMode="auto">
          <a:xfrm rot="16200000" flipH="1">
            <a:off x="7035709" y="1613363"/>
            <a:ext cx="293162" cy="1188132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  <a:effectLst/>
        </p:spPr>
      </p:cxnSp>
      <p:cxnSp>
        <p:nvCxnSpPr>
          <p:cNvPr id="136" name="135 Conector angular"/>
          <p:cNvCxnSpPr/>
          <p:nvPr/>
        </p:nvCxnSpPr>
        <p:spPr>
          <a:xfrm rot="5400000" flipH="1">
            <a:off x="3006310" y="2546417"/>
            <a:ext cx="500066" cy="5289567"/>
          </a:xfrm>
          <a:prstGeom prst="bentConnector4">
            <a:avLst>
              <a:gd name="adj1" fmla="val -188769"/>
              <a:gd name="adj2" fmla="val 100051"/>
            </a:avLst>
          </a:prstGeom>
          <a:noFill/>
          <a:ln w="38100" algn="ctr">
            <a:solidFill>
              <a:srgbClr val="006600"/>
            </a:solidFill>
            <a:round/>
            <a:headEnd/>
            <a:tailEnd type="arrow" w="med" len="med"/>
          </a:ln>
          <a:effectLst/>
        </p:spPr>
      </p:cxnSp>
      <p:sp>
        <p:nvSpPr>
          <p:cNvPr id="30" name="29 Rectángulo redondeado"/>
          <p:cNvSpPr/>
          <p:nvPr/>
        </p:nvSpPr>
        <p:spPr>
          <a:xfrm>
            <a:off x="4427984" y="5522362"/>
            <a:ext cx="2808312" cy="64294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1600" b="1" dirty="0" smtClean="0">
                <a:solidFill>
                  <a:schemeClr val="tx1"/>
                </a:solidFill>
              </a:rPr>
              <a:t>Realizar una 3a CV  un mes después a la realización de la anterior</a:t>
            </a:r>
            <a:endParaRPr lang="es-CO" sz="1600" b="1" dirty="0">
              <a:solidFill>
                <a:schemeClr val="tx1"/>
              </a:solidFill>
            </a:endParaRPr>
          </a:p>
        </p:txBody>
      </p:sp>
      <p:sp>
        <p:nvSpPr>
          <p:cNvPr id="32" name="31 Rectángulo redondeado"/>
          <p:cNvSpPr/>
          <p:nvPr/>
        </p:nvSpPr>
        <p:spPr>
          <a:xfrm>
            <a:off x="2195736" y="5877272"/>
            <a:ext cx="1567607" cy="72008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600" b="1" dirty="0" smtClean="0">
                <a:solidFill>
                  <a:schemeClr val="tx1"/>
                </a:solidFill>
              </a:rPr>
              <a:t>Indetectable</a:t>
            </a:r>
            <a:endParaRPr lang="es-CO" sz="1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43608" y="332655"/>
            <a:ext cx="7921005" cy="864097"/>
          </a:xfrm>
          <a:noFill/>
        </p:spPr>
        <p:txBody>
          <a:bodyPr/>
          <a:lstStyle/>
          <a:p>
            <a:r>
              <a:rPr lang="es-CO" sz="3200" b="1" dirty="0" smtClean="0">
                <a:solidFill>
                  <a:schemeClr val="bg1"/>
                </a:solidFill>
                <a:latin typeface="Tahoma" pitchFamily="34" charset="0"/>
              </a:rPr>
              <a:t>Diagnóstico de VIH en menores de 18 meses</a:t>
            </a:r>
            <a:endParaRPr lang="es-ES" sz="3200" b="1" dirty="0" smtClean="0">
              <a:solidFill>
                <a:schemeClr val="bg1"/>
              </a:solidFill>
              <a:effectLst/>
              <a:latin typeface="Tahoma" pitchFamily="34" charset="0"/>
            </a:endParaRP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484313"/>
            <a:ext cx="8641655" cy="4897437"/>
          </a:xfrm>
        </p:spPr>
        <p:txBody>
          <a:bodyPr/>
          <a:lstStyle/>
          <a:p>
            <a:pPr marL="82550" indent="4763" algn="ctr">
              <a:lnSpc>
                <a:spcPct val="80000"/>
              </a:lnSpc>
              <a:buFontTx/>
              <a:buNone/>
            </a:pPr>
            <a:endParaRPr lang="es-ES" sz="500" b="1" dirty="0" smtClean="0">
              <a:latin typeface="Tahoma" pitchFamily="34" charset="0"/>
              <a:cs typeface="Times New Roman" pitchFamily="18" charset="0"/>
            </a:endParaRPr>
          </a:p>
          <a:p>
            <a:pPr marL="82550" indent="4763" algn="ctr">
              <a:lnSpc>
                <a:spcPct val="80000"/>
              </a:lnSpc>
              <a:buFontTx/>
              <a:buNone/>
            </a:pPr>
            <a:r>
              <a:rPr lang="es-ES" sz="2800" b="1" dirty="0" smtClean="0">
                <a:solidFill>
                  <a:schemeClr val="bg1"/>
                </a:solidFill>
              </a:rPr>
              <a:t>El PCR de ARN del VIH mide la cantidad de viriones ARN del VIH en la sangre periférica </a:t>
            </a:r>
            <a:r>
              <a:rPr lang="es-ES" sz="2800" b="1" dirty="0" smtClean="0">
                <a:solidFill>
                  <a:srgbClr val="FF0000"/>
                </a:solidFill>
              </a:rPr>
              <a:t>(carga viral) </a:t>
            </a:r>
          </a:p>
          <a:p>
            <a:pPr marL="82550" indent="4763" algn="ctr">
              <a:lnSpc>
                <a:spcPct val="80000"/>
              </a:lnSpc>
              <a:buFontTx/>
              <a:buNone/>
            </a:pPr>
            <a:endParaRPr lang="es-ES" sz="2800" b="1" dirty="0" smtClean="0"/>
          </a:p>
          <a:p>
            <a:pPr marL="82550" indent="4763" algn="ctr">
              <a:lnSpc>
                <a:spcPct val="80000"/>
              </a:lnSpc>
              <a:buFontTx/>
              <a:buNone/>
            </a:pPr>
            <a:r>
              <a:rPr lang="es-ES" sz="2800" b="1" dirty="0" smtClean="0">
                <a:solidFill>
                  <a:schemeClr val="bg1"/>
                </a:solidFill>
              </a:rPr>
              <a:t>es una medida importante de la actividad de la enfermedad o de la efectividad de la terapia antirretroviral, la detección de niveles  bajos  de ARN de VIH menor de</a:t>
            </a:r>
            <a:r>
              <a:rPr lang="es-ES" sz="2800" b="1" dirty="0" smtClean="0"/>
              <a:t> </a:t>
            </a:r>
            <a:r>
              <a:rPr lang="es-ES" sz="2800" b="1" dirty="0" smtClean="0">
                <a:solidFill>
                  <a:srgbClr val="FF0000"/>
                </a:solidFill>
              </a:rPr>
              <a:t>5.000 copias/ml </a:t>
            </a:r>
            <a:r>
              <a:rPr lang="es-ES" sz="2800" b="1" dirty="0" smtClean="0">
                <a:solidFill>
                  <a:schemeClr val="bg1"/>
                </a:solidFill>
              </a:rPr>
              <a:t>puede no ser reproducible. </a:t>
            </a:r>
          </a:p>
          <a:p>
            <a:pPr marL="82550" indent="4763" algn="ctr">
              <a:lnSpc>
                <a:spcPct val="80000"/>
              </a:lnSpc>
              <a:buFontTx/>
              <a:buNone/>
            </a:pPr>
            <a:endParaRPr lang="es-ES" sz="2800" b="1" dirty="0" smtClean="0"/>
          </a:p>
          <a:p>
            <a:pPr marL="82550" indent="4763" algn="ctr">
              <a:lnSpc>
                <a:spcPct val="80000"/>
              </a:lnSpc>
              <a:buFontTx/>
              <a:buNone/>
            </a:pPr>
            <a:r>
              <a:rPr lang="es-ES" sz="2800" b="1" dirty="0" smtClean="0">
                <a:solidFill>
                  <a:schemeClr val="bg1"/>
                </a:solidFill>
              </a:rPr>
              <a:t>Los test con niveles bajos de ARN de VIH deben ser repetidos antes de ser interpretados como la presencia de infección por VIH en el niño o niña</a:t>
            </a:r>
            <a:endParaRPr lang="es-ES_tradnl" sz="2800" b="1" dirty="0" smtClean="0">
              <a:solidFill>
                <a:schemeClr val="bg1"/>
              </a:solidFill>
              <a:latin typeface="Tahoma" pitchFamily="34" charset="0"/>
              <a:cs typeface="Times New Roman" pitchFamily="18" charset="0"/>
            </a:endParaRPr>
          </a:p>
          <a:p>
            <a:pPr marL="82550" indent="4763" algn="ctr">
              <a:lnSpc>
                <a:spcPct val="80000"/>
              </a:lnSpc>
              <a:buFontTx/>
              <a:buNone/>
            </a:pPr>
            <a:endParaRPr lang="es-ES_tradnl" sz="2800" b="1" dirty="0" smtClean="0">
              <a:latin typeface="Tahoma" pitchFamily="34" charset="0"/>
              <a:cs typeface="Times New Roman" pitchFamily="18" charset="0"/>
            </a:endParaRPr>
          </a:p>
          <a:p>
            <a:pPr marL="82550" indent="4763" algn="ctr">
              <a:lnSpc>
                <a:spcPct val="80000"/>
              </a:lnSpc>
              <a:buFontTx/>
              <a:buNone/>
            </a:pPr>
            <a:endParaRPr lang="es-ES_tradnl" sz="2800" b="1" dirty="0" smtClean="0">
              <a:solidFill>
                <a:srgbClr val="000066"/>
              </a:solidFill>
              <a:latin typeface="Tahoma" pitchFamily="34" charset="0"/>
              <a:cs typeface="Times New Roman" pitchFamily="18" charset="0"/>
            </a:endParaRPr>
          </a:p>
          <a:p>
            <a:pPr marL="82550" indent="4763" algn="ctr">
              <a:lnSpc>
                <a:spcPct val="80000"/>
              </a:lnSpc>
              <a:buFontTx/>
              <a:buNone/>
            </a:pPr>
            <a:endParaRPr lang="es-ES_tradnl" sz="1400" b="1" dirty="0" smtClean="0">
              <a:solidFill>
                <a:srgbClr val="000066"/>
              </a:solidFill>
              <a:latin typeface="Tahoma" pitchFamily="34" charset="0"/>
              <a:cs typeface="Times New Roman" pitchFamily="18" charset="0"/>
            </a:endParaRPr>
          </a:p>
          <a:p>
            <a:pPr marL="82550" indent="4763" algn="ctr">
              <a:lnSpc>
                <a:spcPct val="80000"/>
              </a:lnSpc>
              <a:buFontTx/>
              <a:buNone/>
            </a:pPr>
            <a:endParaRPr lang="es-ES_tradnl" sz="500" b="1" dirty="0" smtClean="0">
              <a:solidFill>
                <a:srgbClr val="000066"/>
              </a:solidFill>
              <a:latin typeface="Tahoma" pitchFamily="34" charset="0"/>
              <a:cs typeface="Times New Roman" pitchFamily="18" charset="0"/>
            </a:endParaRPr>
          </a:p>
          <a:p>
            <a:pPr marL="82550" indent="4763" algn="ctr">
              <a:lnSpc>
                <a:spcPct val="80000"/>
              </a:lnSpc>
              <a:buFontTx/>
              <a:buNone/>
            </a:pPr>
            <a:endParaRPr lang="es-ES" sz="500" b="1" dirty="0" smtClean="0">
              <a:latin typeface="Tahoma" pitchFamily="34" charset="0"/>
              <a:cs typeface="Times New Roman" pitchFamily="18" charset="0"/>
            </a:endParaRPr>
          </a:p>
          <a:p>
            <a:pPr marL="82550" indent="4763" algn="ctr">
              <a:lnSpc>
                <a:spcPct val="80000"/>
              </a:lnSpc>
              <a:buFontTx/>
              <a:buNone/>
            </a:pPr>
            <a:r>
              <a:rPr lang="es-ES" sz="200" b="1" dirty="0" smtClean="0">
                <a:latin typeface="Tahoma" pitchFamily="34" charset="0"/>
                <a:cs typeface="Times New Roman" pitchFamily="18" charset="0"/>
              </a:rPr>
              <a:t> </a:t>
            </a:r>
          </a:p>
          <a:p>
            <a:pPr marL="82550" indent="4763" algn="ctr">
              <a:lnSpc>
                <a:spcPct val="80000"/>
              </a:lnSpc>
              <a:buFontTx/>
              <a:buNone/>
            </a:pPr>
            <a:endParaRPr lang="es-ES" sz="200" b="1" dirty="0" smtClean="0">
              <a:latin typeface="Tahoma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2 Marcador de contenido"/>
          <p:cNvSpPr>
            <a:spLocks noGrp="1"/>
          </p:cNvSpPr>
          <p:nvPr>
            <p:ph idx="1"/>
          </p:nvPr>
        </p:nvSpPr>
        <p:spPr>
          <a:xfrm>
            <a:off x="683568" y="260350"/>
            <a:ext cx="8003232" cy="720725"/>
          </a:xfrm>
        </p:spPr>
        <p:txBody>
          <a:bodyPr/>
          <a:lstStyle/>
          <a:p>
            <a:pPr algn="ctr">
              <a:buFontTx/>
              <a:buNone/>
            </a:pPr>
            <a:r>
              <a:rPr lang="es-MX" sz="28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Calidad  de la historia clínica </a:t>
            </a:r>
            <a:endParaRPr lang="es-ES" sz="2800" b="1" dirty="0" smtClean="0">
              <a:solidFill>
                <a:schemeClr val="bg1"/>
              </a:solidFill>
            </a:endParaRP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14313" y="1844824"/>
            <a:ext cx="4357687" cy="4584551"/>
          </a:xfrm>
        </p:spPr>
        <p:txBody>
          <a:bodyPr/>
          <a:lstStyle/>
          <a:p>
            <a:pPr>
              <a:buFont typeface="Arial" pitchFamily="34" charset="0"/>
              <a:buChar char="•"/>
              <a:defRPr/>
            </a:pPr>
            <a:r>
              <a:rPr lang="es-ES" sz="28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Incompletas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s-ES" sz="28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Datos incoherentes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s-ES" sz="28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Letra ilegible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s-ES" sz="28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Tachones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s-ES" sz="28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Mezcla de varias pacientes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s-ES" sz="28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2 partos en un lapso de 3 meses a termino</a:t>
            </a:r>
          </a:p>
          <a:p>
            <a:pPr>
              <a:buFont typeface="Arial" pitchFamily="34" charset="0"/>
              <a:buChar char="•"/>
              <a:defRPr/>
            </a:pPr>
            <a:endParaRPr lang="es-ES" sz="28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pPr>
              <a:buFont typeface="Arial" pitchFamily="34" charset="0"/>
              <a:buChar char="•"/>
              <a:defRPr/>
            </a:pPr>
            <a:endParaRPr lang="es-ES" sz="28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pPr>
              <a:buFont typeface="Arial" pitchFamily="34" charset="0"/>
              <a:buChar char="•"/>
              <a:defRPr/>
            </a:pPr>
            <a:endParaRPr lang="es-ES" sz="2800" b="1" dirty="0" smtClean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pPr>
              <a:buFont typeface="Arial" pitchFamily="34" charset="0"/>
              <a:buChar char="•"/>
              <a:defRPr/>
            </a:pPr>
            <a:endParaRPr lang="es-ES" sz="2800" b="1" dirty="0" smtClean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pPr>
              <a:defRPr/>
            </a:pPr>
            <a:endParaRPr lang="es-ES" sz="28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6" name="5 Imagen" descr="tabla2.jpg"/>
          <p:cNvPicPr>
            <a:picLocks noChangeAspect="1"/>
          </p:cNvPicPr>
          <p:nvPr/>
        </p:nvPicPr>
        <p:blipFill>
          <a:blip r:embed="rId2" cstate="print">
            <a:lum bright="23000"/>
          </a:blip>
          <a:stretch>
            <a:fillRect/>
          </a:stretch>
        </p:blipFill>
        <p:spPr>
          <a:xfrm>
            <a:off x="4860032" y="1484784"/>
            <a:ext cx="3672408" cy="44644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sz="3200" b="1" dirty="0" smtClean="0">
                <a:solidFill>
                  <a:schemeClr val="bg1"/>
                </a:solidFill>
                <a:latin typeface="Arial Narrow" pitchFamily="34" charset="0"/>
              </a:rPr>
              <a:t>Seguimiento a la gestante infectada  con el VIH y su recién nacido expuesto</a:t>
            </a:r>
            <a:endParaRPr lang="es-CO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52008" t="20139" r="3960" b="43750"/>
          <a:stretch>
            <a:fillRect/>
          </a:stretch>
        </p:blipFill>
        <p:spPr bwMode="auto">
          <a:xfrm>
            <a:off x="251520" y="1484784"/>
            <a:ext cx="8571735" cy="50405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2 Marcador de contenido"/>
          <p:cNvSpPr>
            <a:spLocks noGrp="1"/>
          </p:cNvSpPr>
          <p:nvPr>
            <p:ph idx="1"/>
          </p:nvPr>
        </p:nvSpPr>
        <p:spPr>
          <a:xfrm>
            <a:off x="683568" y="404019"/>
            <a:ext cx="8003232" cy="720725"/>
          </a:xfrm>
        </p:spPr>
        <p:txBody>
          <a:bodyPr/>
          <a:lstStyle/>
          <a:p>
            <a:pPr algn="ctr">
              <a:buFontTx/>
              <a:buNone/>
            </a:pPr>
            <a:r>
              <a:rPr lang="es-MX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Control prenatal : ENDS 2010</a:t>
            </a:r>
            <a:endParaRPr lang="es-ES" b="1" dirty="0" smtClean="0">
              <a:solidFill>
                <a:schemeClr val="bg1"/>
              </a:solidFill>
            </a:endParaRP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14313" y="1557338"/>
            <a:ext cx="4069655" cy="4872037"/>
          </a:xfrm>
        </p:spPr>
        <p:txBody>
          <a:bodyPr/>
          <a:lstStyle/>
          <a:p>
            <a:pPr algn="ctr">
              <a:defRPr/>
            </a:pPr>
            <a:r>
              <a:rPr lang="es-ES" sz="28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89% de las gestantes tuvo </a:t>
            </a:r>
            <a:r>
              <a:rPr lang="es-ES" sz="2800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4 o más</a:t>
            </a:r>
            <a:r>
              <a:rPr lang="es-ES" sz="28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visitas  de CPN</a:t>
            </a:r>
          </a:p>
          <a:p>
            <a:pPr algn="ctr">
              <a:defRPr/>
            </a:pPr>
            <a:endParaRPr lang="es-ES" sz="28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s-ES" sz="28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6% entre </a:t>
            </a:r>
            <a:r>
              <a:rPr lang="es-ES" sz="2800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2 y 3 </a:t>
            </a:r>
            <a:r>
              <a:rPr lang="es-ES" sz="28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visitas </a:t>
            </a:r>
          </a:p>
          <a:p>
            <a:pPr algn="ctr">
              <a:defRPr/>
            </a:pPr>
            <a:endParaRPr lang="es-ES" sz="28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s-ES" sz="28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1% una sola visita</a:t>
            </a:r>
          </a:p>
          <a:p>
            <a:pPr algn="ctr">
              <a:defRPr/>
            </a:pPr>
            <a:endParaRPr lang="es-ES" sz="2800" b="1" dirty="0" smtClean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defRPr/>
            </a:pPr>
            <a:endParaRPr lang="es-ES" sz="28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5" name="5 Imagen" descr="0375061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772816"/>
            <a:ext cx="4170809" cy="4591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sz="3200" b="1" dirty="0" smtClean="0">
                <a:solidFill>
                  <a:schemeClr val="bg1"/>
                </a:solidFill>
                <a:latin typeface="Arial Narrow" pitchFamily="34" charset="0"/>
              </a:rPr>
              <a:t>Seguimiento a la gestante infectada  con el VIH y su recién nacido expuesto</a:t>
            </a:r>
            <a:endParaRPr lang="es-CO" sz="3200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print"/>
          <a:srcRect l="1562" t="25694" r="54297" b="24305"/>
          <a:stretch>
            <a:fillRect/>
          </a:stretch>
        </p:blipFill>
        <p:spPr bwMode="auto">
          <a:xfrm>
            <a:off x="395536" y="1484784"/>
            <a:ext cx="8208912" cy="52366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s-CO" sz="3200" b="1" dirty="0" smtClean="0">
                <a:solidFill>
                  <a:schemeClr val="bg1"/>
                </a:solidFill>
                <a:latin typeface="Arial Narrow" pitchFamily="34" charset="0"/>
              </a:rPr>
              <a:t>Seguimiento a la gestante infectada  con el VIH y su recién nacido expuesto</a:t>
            </a:r>
            <a:endParaRPr lang="es-CO" sz="3200" dirty="0">
              <a:solidFill>
                <a:schemeClr val="bg1"/>
              </a:solidFill>
            </a:endParaRPr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print"/>
          <a:srcRect l="1562" t="25694" r="54297" b="39583"/>
          <a:stretch>
            <a:fillRect/>
          </a:stretch>
        </p:blipFill>
        <p:spPr bwMode="auto">
          <a:xfrm>
            <a:off x="251520" y="1412776"/>
            <a:ext cx="8568952" cy="475252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sz="3200" b="1" dirty="0" smtClean="0">
                <a:solidFill>
                  <a:prstClr val="white"/>
                </a:solidFill>
                <a:latin typeface="Arial Narrow" pitchFamily="34" charset="0"/>
              </a:rPr>
              <a:t>Seguimiento a la gestante infectada  con el VIH y su recién nacido expuesto</a:t>
            </a:r>
            <a:endParaRPr lang="es-CO" dirty="0">
              <a:solidFill>
                <a:schemeClr val="bg1"/>
              </a:solidFill>
            </a:endParaRP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print"/>
          <a:srcRect l="1562" t="21528" r="54297" b="47917"/>
          <a:stretch>
            <a:fillRect/>
          </a:stretch>
        </p:blipFill>
        <p:spPr bwMode="auto">
          <a:xfrm>
            <a:off x="285720" y="1700808"/>
            <a:ext cx="8462744" cy="453650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sz="3200" b="1" dirty="0" smtClean="0">
                <a:solidFill>
                  <a:prstClr val="white"/>
                </a:solidFill>
                <a:latin typeface="Arial Narrow" pitchFamily="34" charset="0"/>
              </a:rPr>
              <a:t>Seguimiento a la gestante infectada  con el VIH y su recién nacido expuesto</a:t>
            </a:r>
            <a:endParaRPr lang="es-CO" dirty="0"/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 cstate="print"/>
          <a:srcRect l="1562" t="52083" r="54297" b="9722"/>
          <a:stretch>
            <a:fillRect/>
          </a:stretch>
        </p:blipFill>
        <p:spPr bwMode="auto">
          <a:xfrm>
            <a:off x="395536" y="1628800"/>
            <a:ext cx="8319868" cy="475252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188913"/>
            <a:ext cx="8209607" cy="1008062"/>
          </a:xfrm>
          <a:noFill/>
        </p:spPr>
        <p:txBody>
          <a:bodyPr/>
          <a:lstStyle/>
          <a:p>
            <a:r>
              <a:rPr lang="es-ES_tradnl" sz="3200" b="1" dirty="0" smtClean="0">
                <a:solidFill>
                  <a:srgbClr val="00B0F0"/>
                </a:solidFill>
                <a:effectLst/>
                <a:latin typeface="Tahoma" pitchFamily="34" charset="0"/>
              </a:rPr>
              <a:t>Acuerdo 396 de 2008</a:t>
            </a:r>
            <a:r>
              <a:rPr lang="es-ES" sz="3200" b="1" i="1" dirty="0" smtClean="0">
                <a:solidFill>
                  <a:srgbClr val="00B0F0"/>
                </a:solidFill>
                <a:effectLst/>
                <a:latin typeface="Tahoma" pitchFamily="34" charset="0"/>
                <a:cs typeface="Times New Roman" pitchFamily="18" charset="0"/>
              </a:rPr>
              <a:t> 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052736"/>
            <a:ext cx="5184775" cy="5471889"/>
          </a:xfrm>
        </p:spPr>
        <p:txBody>
          <a:bodyPr/>
          <a:lstStyle/>
          <a:p>
            <a:pPr algn="just">
              <a:lnSpc>
                <a:spcPct val="80000"/>
              </a:lnSpc>
              <a:buFontTx/>
              <a:buNone/>
            </a:pPr>
            <a:endParaRPr lang="es-MX" sz="2000" b="1" dirty="0" smtClean="0">
              <a:solidFill>
                <a:srgbClr val="FF0000"/>
              </a:solidFill>
              <a:latin typeface="Tahoma" pitchFamily="34" charset="0"/>
              <a:cs typeface="Arial" charset="0"/>
            </a:endParaRPr>
          </a:p>
          <a:p>
            <a:pPr algn="just">
              <a:lnSpc>
                <a:spcPct val="80000"/>
              </a:lnSpc>
              <a:buFontTx/>
              <a:buNone/>
            </a:pPr>
            <a:r>
              <a:rPr lang="es-MX" sz="2400" b="1" dirty="0" smtClean="0">
                <a:solidFill>
                  <a:srgbClr val="FF0000"/>
                </a:solidFill>
                <a:latin typeface="Tahoma" pitchFamily="34" charset="0"/>
                <a:cs typeface="Arial" charset="0"/>
              </a:rPr>
              <a:t>ART</a:t>
            </a:r>
            <a:r>
              <a:rPr lang="es-MX" sz="2400" b="1" dirty="0" smtClean="0">
                <a:solidFill>
                  <a:srgbClr val="FF0000"/>
                </a:solidFill>
                <a:cs typeface="Arial" charset="0"/>
              </a:rPr>
              <a:t>Í</a:t>
            </a:r>
            <a:r>
              <a:rPr lang="es-MX" sz="2400" b="1" dirty="0" smtClean="0">
                <a:solidFill>
                  <a:srgbClr val="FF0000"/>
                </a:solidFill>
                <a:latin typeface="Tahoma" pitchFamily="34" charset="0"/>
                <a:cs typeface="Arial" charset="0"/>
              </a:rPr>
              <a:t>CULO 4</a:t>
            </a:r>
            <a:r>
              <a:rPr lang="es-MX" sz="2400" b="1" dirty="0" smtClean="0">
                <a:solidFill>
                  <a:srgbClr val="FF0000"/>
                </a:solidFill>
                <a:cs typeface="Arial" charset="0"/>
              </a:rPr>
              <a:t>º</a:t>
            </a:r>
            <a:endParaRPr lang="es-MX" sz="2400" b="1" dirty="0" smtClean="0">
              <a:solidFill>
                <a:schemeClr val="bg1"/>
              </a:solidFill>
              <a:latin typeface="Tahoma" pitchFamily="34" charset="0"/>
              <a:cs typeface="Arial" charset="0"/>
            </a:endParaRPr>
          </a:p>
          <a:p>
            <a:pPr algn="just">
              <a:lnSpc>
                <a:spcPct val="80000"/>
              </a:lnSpc>
              <a:buFontTx/>
              <a:buNone/>
            </a:pPr>
            <a:endParaRPr lang="es-MX" sz="2000" b="1" dirty="0" smtClean="0">
              <a:solidFill>
                <a:schemeClr val="bg1"/>
              </a:solidFill>
              <a:latin typeface="Tahoma" pitchFamily="34" charset="0"/>
              <a:cs typeface="Arial" charset="0"/>
            </a:endParaRPr>
          </a:p>
          <a:p>
            <a:pPr algn="ctr">
              <a:lnSpc>
                <a:spcPct val="80000"/>
              </a:lnSpc>
              <a:buFontTx/>
              <a:buNone/>
            </a:pPr>
            <a:r>
              <a:rPr lang="es-MX" sz="2000" b="1" dirty="0" smtClean="0">
                <a:solidFill>
                  <a:schemeClr val="bg1"/>
                </a:solidFill>
                <a:latin typeface="Tahoma" pitchFamily="34" charset="0"/>
                <a:cs typeface="Arial" charset="0"/>
              </a:rPr>
              <a:t>	</a:t>
            </a:r>
            <a:r>
              <a:rPr lang="es-MX" sz="2400" dirty="0" smtClean="0">
                <a:solidFill>
                  <a:schemeClr val="bg1"/>
                </a:solidFill>
                <a:latin typeface="Tahoma" pitchFamily="34" charset="0"/>
                <a:cs typeface="Arial" charset="0"/>
              </a:rPr>
              <a:t>De acuerdo con las normas y procedimientos del SGSSS, las EPS  del r</a:t>
            </a:r>
            <a:r>
              <a:rPr lang="es-MX" sz="2400" dirty="0" smtClean="0">
                <a:solidFill>
                  <a:schemeClr val="bg1"/>
                </a:solidFill>
                <a:cs typeface="Arial" charset="0"/>
              </a:rPr>
              <a:t>é</a:t>
            </a:r>
            <a:r>
              <a:rPr lang="es-MX" sz="2400" dirty="0" smtClean="0">
                <a:solidFill>
                  <a:schemeClr val="bg1"/>
                </a:solidFill>
                <a:latin typeface="Tahoma" pitchFamily="34" charset="0"/>
                <a:cs typeface="Arial" charset="0"/>
              </a:rPr>
              <a:t>gimen contributivo y subsidiado, a trav</a:t>
            </a:r>
            <a:r>
              <a:rPr lang="es-MX" sz="2400" dirty="0" smtClean="0">
                <a:solidFill>
                  <a:schemeClr val="bg1"/>
                </a:solidFill>
                <a:cs typeface="Arial" charset="0"/>
              </a:rPr>
              <a:t>é</a:t>
            </a:r>
            <a:r>
              <a:rPr lang="es-MX" sz="2400" dirty="0" smtClean="0">
                <a:solidFill>
                  <a:schemeClr val="bg1"/>
                </a:solidFill>
                <a:latin typeface="Tahoma" pitchFamily="34" charset="0"/>
                <a:cs typeface="Arial" charset="0"/>
              </a:rPr>
              <a:t>s de su red de prestadores, </a:t>
            </a:r>
            <a:r>
              <a:rPr lang="es-MX" sz="2400" b="1" dirty="0" smtClean="0">
                <a:solidFill>
                  <a:srgbClr val="FF0000"/>
                </a:solidFill>
                <a:latin typeface="Tahoma" pitchFamily="34" charset="0"/>
                <a:cs typeface="Arial" charset="0"/>
              </a:rPr>
              <a:t>tienen la obligaci</a:t>
            </a:r>
            <a:r>
              <a:rPr lang="es-MX" sz="2400" b="1" dirty="0" smtClean="0">
                <a:solidFill>
                  <a:srgbClr val="FF0000"/>
                </a:solidFill>
                <a:cs typeface="Arial" charset="0"/>
              </a:rPr>
              <a:t>ó</a:t>
            </a:r>
            <a:r>
              <a:rPr lang="es-MX" sz="2400" b="1" dirty="0" smtClean="0">
                <a:solidFill>
                  <a:srgbClr val="FF0000"/>
                </a:solidFill>
                <a:latin typeface="Tahoma" pitchFamily="34" charset="0"/>
                <a:cs typeface="Arial" charset="0"/>
              </a:rPr>
              <a:t>n de gestionar los diferentes indicadores previstos por el Observatorio</a:t>
            </a:r>
            <a:r>
              <a:rPr lang="es-MX" sz="2400" dirty="0" smtClean="0">
                <a:solidFill>
                  <a:srgbClr val="FF0000"/>
                </a:solidFill>
                <a:latin typeface="Tahoma" pitchFamily="34" charset="0"/>
                <a:cs typeface="Arial" charset="0"/>
              </a:rPr>
              <a:t>,</a:t>
            </a:r>
            <a:r>
              <a:rPr lang="es-MX" sz="2400" dirty="0" smtClean="0">
                <a:latin typeface="Tahoma" pitchFamily="34" charset="0"/>
                <a:cs typeface="Arial" charset="0"/>
              </a:rPr>
              <a:t> </a:t>
            </a:r>
            <a:r>
              <a:rPr lang="es-MX" sz="2400" dirty="0" smtClean="0">
                <a:solidFill>
                  <a:schemeClr val="bg1"/>
                </a:solidFill>
                <a:latin typeface="Tahoma" pitchFamily="34" charset="0"/>
                <a:cs typeface="Arial" charset="0"/>
              </a:rPr>
              <a:t>para la Estrategia de Transmisi</a:t>
            </a:r>
            <a:r>
              <a:rPr lang="es-MX" sz="2400" dirty="0" smtClean="0">
                <a:solidFill>
                  <a:schemeClr val="bg1"/>
                </a:solidFill>
                <a:cs typeface="Arial" charset="0"/>
              </a:rPr>
              <a:t>ó</a:t>
            </a:r>
            <a:r>
              <a:rPr lang="es-MX" sz="2400" dirty="0" smtClean="0">
                <a:solidFill>
                  <a:schemeClr val="bg1"/>
                </a:solidFill>
                <a:latin typeface="Tahoma" pitchFamily="34" charset="0"/>
                <a:cs typeface="Arial" charset="0"/>
              </a:rPr>
              <a:t>n Perinatal. Igualmente se encuentran obligadas a notificar los casos de VIH a trav</a:t>
            </a:r>
            <a:r>
              <a:rPr lang="es-MX" sz="2400" dirty="0" smtClean="0">
                <a:solidFill>
                  <a:schemeClr val="bg1"/>
                </a:solidFill>
                <a:cs typeface="Arial" charset="0"/>
              </a:rPr>
              <a:t>é</a:t>
            </a:r>
            <a:r>
              <a:rPr lang="es-MX" sz="2400" dirty="0" smtClean="0">
                <a:solidFill>
                  <a:schemeClr val="bg1"/>
                </a:solidFill>
                <a:latin typeface="Tahoma" pitchFamily="34" charset="0"/>
                <a:cs typeface="Arial" charset="0"/>
              </a:rPr>
              <a:t>s del </a:t>
            </a:r>
            <a:r>
              <a:rPr lang="es-MX" sz="2400" dirty="0" err="1" smtClean="0">
                <a:latin typeface="Tahoma" pitchFamily="34" charset="0"/>
                <a:cs typeface="Arial" charset="0"/>
              </a:rPr>
              <a:t>del</a:t>
            </a:r>
            <a:r>
              <a:rPr lang="es-MX" sz="2400" dirty="0" smtClean="0">
                <a:latin typeface="Tahoma" pitchFamily="34" charset="0"/>
                <a:cs typeface="Arial" charset="0"/>
              </a:rPr>
              <a:t> </a:t>
            </a:r>
            <a:r>
              <a:rPr lang="es-MX" sz="2400" b="1" dirty="0" smtClean="0">
                <a:solidFill>
                  <a:srgbClr val="FF0000"/>
                </a:solidFill>
                <a:latin typeface="Tahoma" pitchFamily="34" charset="0"/>
                <a:cs typeface="Arial" charset="0"/>
              </a:rPr>
              <a:t>SIVIGILA.</a:t>
            </a:r>
          </a:p>
          <a:p>
            <a:pPr algn="just">
              <a:lnSpc>
                <a:spcPct val="80000"/>
              </a:lnSpc>
              <a:buFontTx/>
              <a:buNone/>
            </a:pPr>
            <a:endParaRPr lang="es-MX" sz="2400" b="1" dirty="0" smtClean="0">
              <a:solidFill>
                <a:srgbClr val="FF0000"/>
              </a:solidFill>
              <a:latin typeface="Tahoma" pitchFamily="34" charset="0"/>
              <a:cs typeface="Arial" charset="0"/>
            </a:endParaRPr>
          </a:p>
        </p:txBody>
      </p:sp>
      <p:pic>
        <p:nvPicPr>
          <p:cNvPr id="65540" name="Picture 4" descr="234714[1]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651500" y="1700213"/>
            <a:ext cx="3262313" cy="4814887"/>
          </a:xfrm>
          <a:noFill/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18 Imagen" descr="enfermo vi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57554" y="4929198"/>
            <a:ext cx="2438400" cy="1755648"/>
          </a:xfrm>
          <a:prstGeom prst="rect">
            <a:avLst/>
          </a:prstGeom>
        </p:spPr>
      </p:pic>
      <p:pic>
        <p:nvPicPr>
          <p:cNvPr id="20" name="19 Imagen" descr="enfermo tuberculosi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98855" y="4531852"/>
            <a:ext cx="3145145" cy="2326148"/>
          </a:xfrm>
          <a:prstGeom prst="rect">
            <a:avLst/>
          </a:prstGeom>
        </p:spPr>
      </p:pic>
      <p:pic>
        <p:nvPicPr>
          <p:cNvPr id="22" name="21 Imagen" descr="carcel0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636592"/>
            <a:ext cx="3085289" cy="2221408"/>
          </a:xfrm>
          <a:prstGeom prst="rect">
            <a:avLst/>
          </a:prstGeom>
        </p:spPr>
      </p:pic>
      <p:pic>
        <p:nvPicPr>
          <p:cNvPr id="23" name="22 Imagen" descr="Carce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91229" y="1357298"/>
            <a:ext cx="2952771" cy="2214578"/>
          </a:xfrm>
          <a:prstGeom prst="rect">
            <a:avLst/>
          </a:prstGeom>
        </p:spPr>
      </p:pic>
      <p:pic>
        <p:nvPicPr>
          <p:cNvPr id="24" name="23 Imagen" descr="Mycobacterium_tuberculosis_Ziehl-Neelsen_stain_0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2714620"/>
            <a:ext cx="3464644" cy="2232530"/>
          </a:xfrm>
          <a:prstGeom prst="rect">
            <a:avLst/>
          </a:prstGeom>
        </p:spPr>
      </p:pic>
      <p:pic>
        <p:nvPicPr>
          <p:cNvPr id="25" name="24 Imagen" descr="virus vih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1340768"/>
            <a:ext cx="3000363" cy="2179329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71736" y="1412776"/>
            <a:ext cx="3368416" cy="3334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8 Rectángulo"/>
          <p:cNvSpPr/>
          <p:nvPr/>
        </p:nvSpPr>
        <p:spPr>
          <a:xfrm>
            <a:off x="971600" y="188640"/>
            <a:ext cx="69127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3200" b="1" dirty="0" smtClean="0">
                <a:solidFill>
                  <a:schemeClr val="bg1"/>
                </a:solidFill>
                <a:latin typeface="Arial Narrow" pitchFamily="34" charset="0"/>
              </a:rPr>
              <a:t>Actividades  de colaboración TB/VIH</a:t>
            </a:r>
            <a:endParaRPr lang="es-CO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643192" cy="936104"/>
          </a:xfrm>
        </p:spPr>
        <p:txBody>
          <a:bodyPr/>
          <a:lstStyle/>
          <a:p>
            <a:pPr algn="ctr"/>
            <a:r>
              <a:rPr lang="es-CO" sz="3200" b="1" dirty="0" smtClean="0">
                <a:solidFill>
                  <a:schemeClr val="bg1"/>
                </a:solidFill>
                <a:latin typeface="Arial Narrow" pitchFamily="34" charset="0"/>
              </a:rPr>
              <a:t>Actividades  de colaboración TB/VIH</a:t>
            </a:r>
            <a:endParaRPr lang="es-CO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484784"/>
            <a:ext cx="8640960" cy="5112568"/>
          </a:xfrm>
        </p:spPr>
        <p:txBody>
          <a:bodyPr/>
          <a:lstStyle/>
          <a:p>
            <a:pPr marL="533400" indent="-533400">
              <a:lnSpc>
                <a:spcPct val="80000"/>
              </a:lnSpc>
              <a:buFontTx/>
              <a:buNone/>
            </a:pPr>
            <a:r>
              <a:rPr lang="es-ES_tradnl" sz="1800" b="1" dirty="0" smtClean="0">
                <a:solidFill>
                  <a:srgbClr val="000000"/>
                </a:solidFill>
                <a:latin typeface="Arial Narrow" pitchFamily="34" charset="0"/>
              </a:rPr>
              <a:t>A. </a:t>
            </a:r>
            <a:r>
              <a:rPr lang="es-ES_tradnl" sz="1800" b="1" dirty="0" smtClean="0">
                <a:solidFill>
                  <a:schemeClr val="bg1"/>
                </a:solidFill>
                <a:latin typeface="Arial Narrow" pitchFamily="34" charset="0"/>
              </a:rPr>
              <a:t>Establecer mecanismos de colaboración</a:t>
            </a:r>
          </a:p>
          <a:p>
            <a:pPr marL="914400" lvl="1" indent="-457200">
              <a:lnSpc>
                <a:spcPct val="80000"/>
              </a:lnSpc>
              <a:buFontTx/>
              <a:buAutoNum type="arabicPeriod"/>
            </a:pPr>
            <a:r>
              <a:rPr lang="es-ES_tradnl" sz="1800" b="1" dirty="0" smtClean="0">
                <a:solidFill>
                  <a:srgbClr val="FF0000"/>
                </a:solidFill>
                <a:latin typeface="Arial Narrow" pitchFamily="34" charset="0"/>
              </a:rPr>
              <a:t>Crear un ente coordinador TB/VIH en todos los niveles</a:t>
            </a:r>
          </a:p>
          <a:p>
            <a:pPr marL="914400" lvl="1" indent="-457200">
              <a:lnSpc>
                <a:spcPct val="80000"/>
              </a:lnSpc>
              <a:buFontTx/>
              <a:buAutoNum type="arabicPeriod"/>
            </a:pPr>
            <a:r>
              <a:rPr lang="es-ES_tradnl" sz="1800" b="1" dirty="0" smtClean="0">
                <a:solidFill>
                  <a:srgbClr val="FF0000"/>
                </a:solidFill>
                <a:latin typeface="Arial Narrow" pitchFamily="34" charset="0"/>
              </a:rPr>
              <a:t>Realizar vigilancia de la prevalencia del VIH entre pacientes con TB</a:t>
            </a:r>
          </a:p>
          <a:p>
            <a:pPr marL="914400" lvl="1" indent="-457200">
              <a:lnSpc>
                <a:spcPct val="80000"/>
              </a:lnSpc>
              <a:buFontTx/>
              <a:buAutoNum type="arabicPeriod"/>
            </a:pPr>
            <a:r>
              <a:rPr lang="es-ES_tradnl" sz="1800" b="1" dirty="0" smtClean="0">
                <a:solidFill>
                  <a:srgbClr val="FF0000"/>
                </a:solidFill>
                <a:latin typeface="Arial Narrow" pitchFamily="34" charset="0"/>
              </a:rPr>
              <a:t>Planificar conjuntamente las actividades TB/VIH</a:t>
            </a:r>
          </a:p>
          <a:p>
            <a:pPr marL="914400" lvl="1" indent="-457200">
              <a:lnSpc>
                <a:spcPct val="80000"/>
              </a:lnSpc>
              <a:buFontTx/>
              <a:buAutoNum type="arabicPeriod"/>
            </a:pPr>
            <a:r>
              <a:rPr lang="es-ES_tradnl" sz="1800" b="1" dirty="0" smtClean="0">
                <a:solidFill>
                  <a:srgbClr val="FF0000"/>
                </a:solidFill>
                <a:latin typeface="Arial Narrow" pitchFamily="34" charset="0"/>
              </a:rPr>
              <a:t>Monitorear y evaluar</a:t>
            </a:r>
          </a:p>
          <a:p>
            <a:pPr marL="914400" lvl="1" indent="-457200">
              <a:lnSpc>
                <a:spcPct val="80000"/>
              </a:lnSpc>
              <a:buFontTx/>
              <a:buNone/>
            </a:pPr>
            <a:endParaRPr lang="es-ES_tradnl" sz="18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marL="533400" indent="-533400">
              <a:lnSpc>
                <a:spcPct val="80000"/>
              </a:lnSpc>
              <a:buFontTx/>
              <a:buNone/>
            </a:pPr>
            <a:r>
              <a:rPr lang="es-ES_tradnl" sz="1800" b="1" dirty="0" smtClean="0">
                <a:solidFill>
                  <a:schemeClr val="bg1"/>
                </a:solidFill>
                <a:latin typeface="Arial Narrow" pitchFamily="34" charset="0"/>
              </a:rPr>
              <a:t>B. Reducir la carga de TB entre personas con VIH/SIDA</a:t>
            </a:r>
          </a:p>
          <a:p>
            <a:pPr marL="914400" lvl="1" indent="-457200">
              <a:lnSpc>
                <a:spcPct val="80000"/>
              </a:lnSpc>
              <a:buFontTx/>
              <a:buAutoNum type="arabicPeriod"/>
            </a:pPr>
            <a:r>
              <a:rPr lang="es-ES_tradnl" sz="1800" b="1" dirty="0" smtClean="0">
                <a:solidFill>
                  <a:srgbClr val="3333FF"/>
                </a:solidFill>
                <a:latin typeface="Arial Narrow" pitchFamily="34" charset="0"/>
              </a:rPr>
              <a:t>Establecer búsqueda intensiva de casos de tuberculosis</a:t>
            </a:r>
          </a:p>
          <a:p>
            <a:pPr marL="914400" lvl="1" indent="-457200">
              <a:lnSpc>
                <a:spcPct val="80000"/>
              </a:lnSpc>
              <a:buFontTx/>
              <a:buAutoNum type="arabicPeriod"/>
            </a:pPr>
            <a:r>
              <a:rPr lang="es-ES_tradnl" sz="1800" b="1" dirty="0" smtClean="0">
                <a:solidFill>
                  <a:srgbClr val="3333FF"/>
                </a:solidFill>
                <a:latin typeface="Arial Narrow" pitchFamily="34" charset="0"/>
              </a:rPr>
              <a:t>Introducir la terapia preventiva con </a:t>
            </a:r>
            <a:r>
              <a:rPr lang="es-ES_tradnl" sz="1800" b="1" dirty="0" err="1" smtClean="0">
                <a:solidFill>
                  <a:srgbClr val="3333FF"/>
                </a:solidFill>
                <a:latin typeface="Arial Narrow" pitchFamily="34" charset="0"/>
              </a:rPr>
              <a:t>isoniazida</a:t>
            </a:r>
            <a:endParaRPr lang="es-ES_tradnl" sz="1800" b="1" dirty="0" smtClean="0">
              <a:solidFill>
                <a:srgbClr val="3333FF"/>
              </a:solidFill>
              <a:latin typeface="Arial Narrow" pitchFamily="34" charset="0"/>
            </a:endParaRPr>
          </a:p>
          <a:p>
            <a:pPr marL="914400" lvl="1" indent="-457200">
              <a:lnSpc>
                <a:spcPct val="80000"/>
              </a:lnSpc>
              <a:buFontTx/>
              <a:buAutoNum type="arabicPeriod"/>
            </a:pPr>
            <a:r>
              <a:rPr lang="es-ES_tradnl" sz="1800" b="1" dirty="0" smtClean="0">
                <a:solidFill>
                  <a:srgbClr val="3333FF"/>
                </a:solidFill>
                <a:latin typeface="Arial Narrow" pitchFamily="34" charset="0"/>
              </a:rPr>
              <a:t>Garantizar el control de infección por tuberculosis en establecimientos de salud y  sitios de congregación (prisiones, cuarteles, campos de refugiados) </a:t>
            </a:r>
          </a:p>
          <a:p>
            <a:pPr marL="914400" lvl="1" indent="-457200">
              <a:lnSpc>
                <a:spcPct val="80000"/>
              </a:lnSpc>
              <a:buFontTx/>
              <a:buNone/>
            </a:pPr>
            <a:endParaRPr lang="en-US" sz="1800" b="1" dirty="0" smtClean="0">
              <a:solidFill>
                <a:srgbClr val="000000"/>
              </a:solidFill>
              <a:latin typeface="Arial Narrow" pitchFamily="34" charset="0"/>
            </a:endParaRPr>
          </a:p>
          <a:p>
            <a:pPr marL="533400" indent="-533400">
              <a:lnSpc>
                <a:spcPct val="80000"/>
              </a:lnSpc>
              <a:buFontTx/>
              <a:buNone/>
            </a:pPr>
            <a:r>
              <a:rPr lang="es-ES_tradnl" sz="1800" b="1" dirty="0" smtClean="0">
                <a:solidFill>
                  <a:srgbClr val="000000"/>
                </a:solidFill>
                <a:latin typeface="Arial Narrow" pitchFamily="34" charset="0"/>
              </a:rPr>
              <a:t>C. </a:t>
            </a:r>
            <a:r>
              <a:rPr lang="es-ES_tradnl" sz="1800" b="1" dirty="0" smtClean="0">
                <a:solidFill>
                  <a:schemeClr val="bg1"/>
                </a:solidFill>
                <a:latin typeface="Arial Narrow" pitchFamily="34" charset="0"/>
              </a:rPr>
              <a:t>Reducir la carga de VIH entre los pacientes con TB</a:t>
            </a:r>
          </a:p>
          <a:p>
            <a:pPr marL="914400" lvl="1" indent="-457200">
              <a:lnSpc>
                <a:spcPct val="80000"/>
              </a:lnSpc>
              <a:buFontTx/>
              <a:buAutoNum type="arabicPeriod"/>
            </a:pPr>
            <a:r>
              <a:rPr lang="es-ES_tradnl" sz="1800" b="1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Proporcionar consejería y pruebas de detección del VIH</a:t>
            </a:r>
          </a:p>
          <a:p>
            <a:pPr marL="914400" lvl="1" indent="-457200">
              <a:lnSpc>
                <a:spcPct val="80000"/>
              </a:lnSpc>
              <a:buFontTx/>
              <a:buAutoNum type="arabicPeriod"/>
            </a:pPr>
            <a:r>
              <a:rPr lang="es-ES_tradnl" sz="1800" b="1" dirty="0" smtClean="0">
                <a:solidFill>
                  <a:srgbClr val="008000"/>
                </a:solidFill>
                <a:latin typeface="Arial Narrow" pitchFamily="34" charset="0"/>
              </a:rPr>
              <a:t>Introducir métodos de prevención para VIH</a:t>
            </a:r>
          </a:p>
          <a:p>
            <a:pPr marL="914400" lvl="1" indent="-457200">
              <a:lnSpc>
                <a:spcPct val="80000"/>
              </a:lnSpc>
              <a:buFontTx/>
              <a:buAutoNum type="arabicPeriod"/>
            </a:pPr>
            <a:r>
              <a:rPr lang="es-ES_tradnl" sz="1800" b="1" dirty="0" smtClean="0">
                <a:solidFill>
                  <a:srgbClr val="008000"/>
                </a:solidFill>
                <a:latin typeface="Arial Narrow" pitchFamily="34" charset="0"/>
              </a:rPr>
              <a:t>Introducir la terapia preventiva con cotrimoxazol (trimetropin </a:t>
            </a:r>
            <a:r>
              <a:rPr lang="es-ES_tradnl" sz="1800" b="1" dirty="0" err="1" smtClean="0">
                <a:solidFill>
                  <a:srgbClr val="008000"/>
                </a:solidFill>
                <a:latin typeface="Arial Narrow" pitchFamily="34" charset="0"/>
              </a:rPr>
              <a:t>sulfa</a:t>
            </a:r>
            <a:r>
              <a:rPr lang="es-ES_tradnl" sz="1800" b="1" dirty="0" smtClean="0">
                <a:solidFill>
                  <a:srgbClr val="008000"/>
                </a:solidFill>
                <a:latin typeface="Arial Narrow" pitchFamily="34" charset="0"/>
              </a:rPr>
              <a:t>)</a:t>
            </a:r>
          </a:p>
          <a:p>
            <a:pPr marL="914400" lvl="1" indent="-457200">
              <a:lnSpc>
                <a:spcPct val="80000"/>
              </a:lnSpc>
              <a:buFontTx/>
              <a:buAutoNum type="arabicPeriod"/>
            </a:pPr>
            <a:r>
              <a:rPr lang="es-ES_tradnl" sz="1800" b="1" dirty="0" smtClean="0">
                <a:solidFill>
                  <a:srgbClr val="008000"/>
                </a:solidFill>
                <a:latin typeface="Arial Narrow" pitchFamily="34" charset="0"/>
              </a:rPr>
              <a:t>Garantizar la atención y el apoyo a las personas con VIH/SIDA</a:t>
            </a:r>
          </a:p>
          <a:p>
            <a:pPr marL="914400" lvl="1" indent="-457200">
              <a:lnSpc>
                <a:spcPct val="80000"/>
              </a:lnSpc>
              <a:buFontTx/>
              <a:buAutoNum type="arabicPeriod"/>
            </a:pPr>
            <a:r>
              <a:rPr lang="es-ES_tradnl" sz="1800" b="1" dirty="0" smtClean="0">
                <a:solidFill>
                  <a:srgbClr val="008000"/>
                </a:solidFill>
                <a:latin typeface="Arial Narrow" pitchFamily="34" charset="0"/>
              </a:rPr>
              <a:t>Introducir la terapia antirretroviral . TARV</a:t>
            </a:r>
          </a:p>
          <a:p>
            <a:endParaRPr lang="es-C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643192" cy="936104"/>
          </a:xfrm>
        </p:spPr>
        <p:txBody>
          <a:bodyPr/>
          <a:lstStyle/>
          <a:p>
            <a:pPr algn="ctr"/>
            <a:endParaRPr lang="es-CO" sz="32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pic>
        <p:nvPicPr>
          <p:cNvPr id="4" name="3 Marcador de contenido" descr="Condón Masculino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332656"/>
            <a:ext cx="7488833" cy="6002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/>
          <a:lstStyle/>
          <a:p>
            <a:pPr>
              <a:defRPr/>
            </a:pPr>
            <a:r>
              <a:rPr lang="es-CO" sz="2800" b="1" dirty="0" smtClean="0">
                <a:solidFill>
                  <a:srgbClr val="FF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Ley 734 de 2002 por la cual se expide el Código Disciplinario  </a:t>
            </a:r>
            <a:r>
              <a:rPr lang="es-CO" sz="2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Único</a:t>
            </a:r>
            <a:endParaRPr lang="es-CO" sz="2800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188" y="1772815"/>
            <a:ext cx="8501062" cy="4780385"/>
          </a:xfrm>
        </p:spPr>
        <p:txBody>
          <a:bodyPr/>
          <a:lstStyle/>
          <a:p>
            <a:pPr marL="365760" indent="-256032" algn="ctr" eaLnBrk="1" fontAlgn="auto" hangingPunct="1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es-ES" sz="2400" b="1" kern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Capítulo cuarto: Formas de realización del comportamiento</a:t>
            </a:r>
          </a:p>
          <a:p>
            <a:pPr marL="365760" indent="-256032" eaLnBrk="1" fontAlgn="auto" hangingPunct="1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es-ES" sz="2400" b="1" kern="1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65760" indent="-256032" algn="just" eaLnBrk="1" fontAlgn="auto" hangingPunct="1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es-ES" sz="2400" b="1" kern="12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Artículo 27</a:t>
            </a:r>
            <a:r>
              <a:rPr lang="es-ES" sz="2400" b="1" kern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es-ES" sz="2400" b="1" kern="1200" dirty="0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Acción y omisión</a:t>
            </a:r>
            <a:r>
              <a:rPr lang="es-ES" sz="2400" b="1" kern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s-ES" sz="2400" b="1" kern="12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L</a:t>
            </a:r>
            <a:r>
              <a:rPr lang="es-ES" sz="2400" b="1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se</a:t>
            </a:r>
            <a:r>
              <a:rPr lang="es-ES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realizan por acción u omisión en el cumplimiento de los deberes propios del cargo o función, o con ocasión de ellos, o por extralimitación de sus funciones. Cuando se tiene el deber jurídico de impedir un resultado, no </a:t>
            </a:r>
            <a:r>
              <a:rPr lang="es-ES" sz="2400" b="1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evitarlo</a:t>
            </a:r>
            <a:r>
              <a:rPr lang="es-ES" sz="2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l</a:t>
            </a:r>
            <a:r>
              <a:rPr lang="es-ES" sz="2400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equivale</a:t>
            </a:r>
            <a:r>
              <a:rPr lang="es-ES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a producirlo.</a:t>
            </a:r>
            <a:r>
              <a:rPr lang="es-ES_tradnl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s-ES" sz="2400" b="1" kern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as faltas disciplinarias</a:t>
            </a:r>
            <a:endParaRPr lang="es-ES_tradnl" sz="2800" b="1" kern="1200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defRPr/>
            </a:pPr>
            <a:endParaRPr lang="es-CO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395536" y="188913"/>
            <a:ext cx="8569077" cy="100806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s-CO" sz="3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s-CO" sz="3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s-CO" sz="32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Colombia libre del VIH PERINATAL </a:t>
            </a:r>
            <a:br>
              <a:rPr lang="es-CO" sz="32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es-CO" sz="2800" b="1" dirty="0">
              <a:solidFill>
                <a:srgbClr val="FFFF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3427" name="2 Subtítulo"/>
          <p:cNvSpPr>
            <a:spLocks noGrp="1"/>
          </p:cNvSpPr>
          <p:nvPr>
            <p:ph type="subTitle" idx="1"/>
          </p:nvPr>
        </p:nvSpPr>
        <p:spPr>
          <a:xfrm>
            <a:off x="4355976" y="1412776"/>
            <a:ext cx="4176464" cy="4896544"/>
          </a:xfrm>
        </p:spPr>
        <p:txBody>
          <a:bodyPr/>
          <a:lstStyle/>
          <a:p>
            <a:r>
              <a:rPr lang="es-MX" sz="2400" b="1" dirty="0" smtClean="0">
                <a:solidFill>
                  <a:srgbClr val="FF0000"/>
                </a:solidFill>
              </a:rPr>
              <a:t>SIDIA CAICEDO TRASLAVIÑA </a:t>
            </a:r>
          </a:p>
          <a:p>
            <a:pPr>
              <a:spcBef>
                <a:spcPct val="0"/>
              </a:spcBef>
            </a:pPr>
            <a:r>
              <a:rPr lang="es-MX" sz="2400" b="1" dirty="0" smtClean="0">
                <a:solidFill>
                  <a:srgbClr val="00B0F0"/>
                </a:solidFill>
              </a:rPr>
              <a:t>Consultora Ministerio de la Protección Social. </a:t>
            </a:r>
            <a:endParaRPr lang="es-MX" sz="2400" dirty="0" smtClean="0">
              <a:solidFill>
                <a:srgbClr val="00B0F0"/>
              </a:solidFill>
            </a:endParaRPr>
          </a:p>
          <a:p>
            <a:pPr>
              <a:spcBef>
                <a:spcPct val="0"/>
              </a:spcBef>
            </a:pPr>
            <a:r>
              <a:rPr lang="es-MX" sz="2400" dirty="0" smtClean="0">
                <a:solidFill>
                  <a:srgbClr val="00B0F0"/>
                </a:solidFill>
              </a:rPr>
              <a:t>scaicedo@minproteccionsocial.gov.co</a:t>
            </a:r>
          </a:p>
          <a:p>
            <a:pPr>
              <a:spcBef>
                <a:spcPct val="0"/>
              </a:spcBef>
            </a:pPr>
            <a:endParaRPr lang="es-MX" sz="2400" b="1" dirty="0" smtClean="0">
              <a:solidFill>
                <a:srgbClr val="FF0000"/>
              </a:solidFill>
              <a:latin typeface="Tahoma" pitchFamily="34" charset="0"/>
            </a:endParaRPr>
          </a:p>
          <a:p>
            <a:pPr>
              <a:spcBef>
                <a:spcPct val="0"/>
              </a:spcBef>
            </a:pPr>
            <a:r>
              <a:rPr lang="es-MX" sz="2400" b="1" dirty="0" smtClean="0">
                <a:solidFill>
                  <a:srgbClr val="FF0000"/>
                </a:solidFill>
                <a:latin typeface="Tahoma" pitchFamily="34" charset="0"/>
              </a:rPr>
              <a:t>3305000 extensión 1416 . </a:t>
            </a:r>
          </a:p>
          <a:p>
            <a:pPr>
              <a:spcBef>
                <a:spcPct val="0"/>
              </a:spcBef>
            </a:pPr>
            <a:r>
              <a:rPr lang="es-MX" sz="2400" b="1" dirty="0" smtClean="0">
                <a:solidFill>
                  <a:srgbClr val="FF0000"/>
                </a:solidFill>
                <a:latin typeface="Tahoma" pitchFamily="34" charset="0"/>
              </a:rPr>
              <a:t>Celular  315 – 3267874 </a:t>
            </a:r>
          </a:p>
          <a:p>
            <a:pPr>
              <a:spcBef>
                <a:spcPct val="0"/>
              </a:spcBef>
            </a:pPr>
            <a:r>
              <a:rPr lang="es-MX" sz="2400" b="1" dirty="0" smtClean="0">
                <a:solidFill>
                  <a:srgbClr val="FF0000"/>
                </a:solidFill>
                <a:latin typeface="Tahoma" pitchFamily="34" charset="0"/>
              </a:rPr>
              <a:t>Bogotá - Colombia</a:t>
            </a:r>
            <a:endParaRPr lang="es-CO" sz="2400" b="1" dirty="0" smtClean="0">
              <a:solidFill>
                <a:srgbClr val="FF0000"/>
              </a:solidFill>
              <a:latin typeface="Tahoma" pitchFamily="34" charset="0"/>
            </a:endParaRPr>
          </a:p>
          <a:p>
            <a:endParaRPr lang="es-CO" dirty="0" smtClean="0"/>
          </a:p>
        </p:txBody>
      </p:sp>
      <p:pic>
        <p:nvPicPr>
          <p:cNvPr id="103428" name="3 Imagen" descr="DSC0235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276872"/>
            <a:ext cx="3816424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043608" y="188913"/>
            <a:ext cx="6768752" cy="1008062"/>
          </a:xfrm>
          <a:noFill/>
        </p:spPr>
        <p:txBody>
          <a:bodyPr/>
          <a:lstStyle/>
          <a:p>
            <a:r>
              <a:rPr lang="es-ES" sz="3200" b="1" dirty="0" smtClean="0">
                <a:solidFill>
                  <a:schemeClr val="bg1"/>
                </a:solidFill>
                <a:latin typeface="Tahoma" pitchFamily="34" charset="0"/>
                <a:cs typeface="Times New Roman" pitchFamily="18" charset="0"/>
              </a:rPr>
              <a:t>Colombia  2011 - 2015</a:t>
            </a:r>
            <a:endParaRPr lang="es-ES" sz="3200" b="1" dirty="0" smtClean="0">
              <a:solidFill>
                <a:schemeClr val="bg1"/>
              </a:solidFill>
              <a:effectLst/>
              <a:latin typeface="Tahoma" pitchFamily="34" charset="0"/>
              <a:cs typeface="Times New Roman" pitchFamily="18" charset="0"/>
            </a:endParaRPr>
          </a:p>
        </p:txBody>
      </p:sp>
      <p:sp useBgFill="1"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988840"/>
            <a:ext cx="3889127" cy="3960440"/>
          </a:xfrm>
        </p:spPr>
        <p:txBody>
          <a:bodyPr/>
          <a:lstStyle/>
          <a:p>
            <a:pPr algn="ctr">
              <a:buNone/>
              <a:defRPr/>
            </a:pPr>
            <a:r>
              <a:rPr lang="es-C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 Estratégico para la Eliminación de la Transmisión Materno Infantil  del  </a:t>
            </a:r>
            <a:r>
              <a:rPr lang="es-CO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VIH y de la Sífilis  congénita</a:t>
            </a:r>
          </a:p>
          <a:p>
            <a:pPr algn="ctr">
              <a:buNone/>
              <a:defRPr/>
            </a:pPr>
            <a:endParaRPr lang="es-CO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  <a:defRPr/>
            </a:pPr>
            <a:endParaRPr lang="es-CO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90000"/>
              </a:lnSpc>
              <a:buFontTx/>
              <a:buNone/>
            </a:pPr>
            <a:endParaRPr lang="es-ES" sz="2800" b="1" dirty="0" smtClean="0">
              <a:latin typeface="Tahoma" pitchFamily="34" charset="0"/>
            </a:endParaRPr>
          </a:p>
          <a:p>
            <a:pPr algn="ctr">
              <a:lnSpc>
                <a:spcPct val="90000"/>
              </a:lnSpc>
              <a:buFontTx/>
              <a:buNone/>
            </a:pPr>
            <a:endParaRPr lang="es-ES" sz="2800" b="1" dirty="0" smtClean="0">
              <a:latin typeface="Tahoma" pitchFamily="34" charset="0"/>
            </a:endParaRPr>
          </a:p>
          <a:p>
            <a:pPr algn="ctr">
              <a:lnSpc>
                <a:spcPct val="90000"/>
              </a:lnSpc>
              <a:buFontTx/>
              <a:buNone/>
            </a:pPr>
            <a:endParaRPr lang="es-ES" sz="2400" b="1" dirty="0" smtClean="0">
              <a:solidFill>
                <a:srgbClr val="000066"/>
              </a:solidFill>
              <a:latin typeface="Tahoma" pitchFamily="34" charset="0"/>
              <a:cs typeface="Arial" charset="0"/>
            </a:endParaRPr>
          </a:p>
        </p:txBody>
      </p:sp>
      <p:pic>
        <p:nvPicPr>
          <p:cNvPr id="6" name="Picture 3" descr="parto1212060680698086225.jpg"/>
          <p:cNvPicPr>
            <a:picLocks noGrp="1" noChangeAspect="1"/>
          </p:cNvPicPr>
          <p:nvPr>
            <p:ph type="clipArt"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067944" y="2132856"/>
            <a:ext cx="4896544" cy="3816423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5 Triángulo isósceles"/>
          <p:cNvSpPr>
            <a:spLocks noChangeArrowheads="1"/>
          </p:cNvSpPr>
          <p:nvPr/>
        </p:nvSpPr>
        <p:spPr bwMode="auto">
          <a:xfrm>
            <a:off x="2286000" y="3571875"/>
            <a:ext cx="1060450" cy="914400"/>
          </a:xfrm>
          <a:prstGeom prst="triangle">
            <a:avLst>
              <a:gd name="adj" fmla="val 50000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rgbClr val="990000"/>
              </a:buClr>
              <a:buSzPct val="75000"/>
              <a:buFont typeface="Wingdings" pitchFamily="2" charset="2"/>
              <a:buChar char="Ø"/>
            </a:pPr>
            <a:endParaRPr lang="es-CO" sz="3200"/>
          </a:p>
        </p:txBody>
      </p:sp>
      <p:sp>
        <p:nvSpPr>
          <p:cNvPr id="6" name="5 Rectángulo"/>
          <p:cNvSpPr/>
          <p:nvPr/>
        </p:nvSpPr>
        <p:spPr>
          <a:xfrm>
            <a:off x="611560" y="1844824"/>
            <a:ext cx="7920880" cy="156966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s-CO" sz="24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Eliminación de la sífilis </a:t>
            </a:r>
            <a:r>
              <a:rPr lang="es-CO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congénita </a:t>
            </a:r>
            <a:endParaRPr lang="es-CO" sz="2400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defRPr/>
            </a:pPr>
            <a:r>
              <a:rPr lang="es-CO" sz="24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Reducción de la incidencia de la sífilis congénita a 0.5 casos o menos, incluidos los mortinatos, por cada 1.000 nacidos vivos.</a:t>
            </a:r>
          </a:p>
        </p:txBody>
      </p:sp>
      <p:sp>
        <p:nvSpPr>
          <p:cNvPr id="7" name="6 CuadroTexto"/>
          <p:cNvSpPr txBox="1"/>
          <p:nvPr/>
        </p:nvSpPr>
        <p:spPr>
          <a:xfrm>
            <a:off x="611560" y="4421430"/>
            <a:ext cx="7992888" cy="1569660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s-CO" sz="24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Eliminación de la transmisión materno infantil del </a:t>
            </a:r>
            <a:r>
              <a:rPr lang="es-CO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VIH </a:t>
            </a:r>
            <a:endParaRPr lang="es-CO" sz="2400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defRPr/>
            </a:pPr>
            <a:r>
              <a:rPr lang="es-CO" sz="24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Reducción de la transmisión materno infantil del VIH al 2% ó menos.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684213" y="692696"/>
            <a:ext cx="727233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CO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Definiciones operativas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2001</TotalTime>
  <Words>4149</Words>
  <Application>Microsoft Office PowerPoint</Application>
  <PresentationFormat>Presentación en pantalla (4:3)</PresentationFormat>
  <Paragraphs>895</Paragraphs>
  <Slides>79</Slides>
  <Notes>7</Notes>
  <HiddenSlides>0</HiddenSlides>
  <MMClips>0</MMClips>
  <ScaleCrop>false</ScaleCrop>
  <HeadingPairs>
    <vt:vector size="6" baseType="variant">
      <vt:variant>
        <vt:lpstr>Tema</vt:lpstr>
      </vt:variant>
      <vt:variant>
        <vt:i4>2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79</vt:i4>
      </vt:variant>
    </vt:vector>
  </HeadingPairs>
  <TitlesOfParts>
    <vt:vector size="82" baseType="lpstr">
      <vt:lpstr>Tema de Office</vt:lpstr>
      <vt:lpstr>1_Tema de Office</vt:lpstr>
      <vt:lpstr>Hoja de cálculo</vt:lpstr>
      <vt:lpstr>Diapositiva 1</vt:lpstr>
      <vt:lpstr>Objetivos de la estrategia </vt:lpstr>
      <vt:lpstr>Gestantes estimadas por año Colombia 2011- 2015</vt:lpstr>
      <vt:lpstr>Detección de la gestante</vt:lpstr>
      <vt:lpstr>Transmisión Materno Infantil   del VIH</vt:lpstr>
      <vt:lpstr>Cobertura de control prenatal ENDS 2010: 97%  </vt:lpstr>
      <vt:lpstr>Diapositiva 7</vt:lpstr>
      <vt:lpstr>Colombia  2011 - 2015</vt:lpstr>
      <vt:lpstr>Diapositiva 9</vt:lpstr>
      <vt:lpstr>Objetivo del Milenio</vt:lpstr>
      <vt:lpstr>% de TMI  del  VIH. Corte parcial 2009</vt:lpstr>
      <vt:lpstr>% de TMI  del  VIH. Corte parcial 2010</vt:lpstr>
      <vt:lpstr>Indicador de impacto: Porcentaje  de transmisión materno infantil  del  VIH</vt:lpstr>
      <vt:lpstr>Indicadores  y metas operacionales del Plan Estratégico   </vt:lpstr>
      <vt:lpstr> Intervenciones en la gestante</vt:lpstr>
      <vt:lpstr>Control prenatal  Resolución 412/2000</vt:lpstr>
      <vt:lpstr>Detección de la Gestante  </vt:lpstr>
      <vt:lpstr>Asesoría para VIH </vt:lpstr>
      <vt:lpstr>Detección de la Gestante</vt:lpstr>
      <vt:lpstr>Consentimiento informado</vt:lpstr>
      <vt:lpstr>Asesoría  postprueba: </vt:lpstr>
      <vt:lpstr>Decreto 1543/1997 Deber de la confidencialidad</vt:lpstr>
      <vt:lpstr>Decreto 1543/revelación del secreto profesional </vt:lpstr>
      <vt:lpstr>             </vt:lpstr>
      <vt:lpstr>    Decreto 1543/1997       Deber de no infectar</vt:lpstr>
      <vt:lpstr>  LEY 1220 de 2008</vt:lpstr>
      <vt:lpstr>Pruebas de tamizaje (pagina 196)</vt:lpstr>
      <vt:lpstr>Diapositiva 28</vt:lpstr>
      <vt:lpstr>Repetición de la Prueba de Tamizaje</vt:lpstr>
      <vt:lpstr>Detección de la gestante </vt:lpstr>
      <vt:lpstr>Prueba Rápida</vt:lpstr>
      <vt:lpstr>Diapositiva 32</vt:lpstr>
      <vt:lpstr>Acuerdo CRES 008 de  2009</vt:lpstr>
      <vt:lpstr>Caso confirmado de VIH </vt:lpstr>
      <vt:lpstr>Esquemas antirretrovirales recomendados durante el embarazo </vt:lpstr>
      <vt:lpstr>Manejo de la Gestante Infectada  </vt:lpstr>
      <vt:lpstr>Tratamiento Profiláctico ARV en la gestante</vt:lpstr>
      <vt:lpstr>Diapositiva 38</vt:lpstr>
      <vt:lpstr>Diapositiva 39</vt:lpstr>
      <vt:lpstr>Diapositiva 40</vt:lpstr>
      <vt:lpstr>Diapositiva 41</vt:lpstr>
      <vt:lpstr>Efectos Adversos ARV</vt:lpstr>
      <vt:lpstr>Diapositiva 43</vt:lpstr>
      <vt:lpstr>Atención del parto</vt:lpstr>
      <vt:lpstr>Diapositiva 45</vt:lpstr>
      <vt:lpstr>Parto vaginal</vt:lpstr>
      <vt:lpstr>Parto Vaginal </vt:lpstr>
      <vt:lpstr>Traumas por uso de Espátulas </vt:lpstr>
      <vt:lpstr>Transmisión  Intraparto - Causas</vt:lpstr>
      <vt:lpstr>Transmisión Intraparto - Causas</vt:lpstr>
      <vt:lpstr>ARV  durante la atención del parto</vt:lpstr>
      <vt:lpstr>Profilaxis intraparto con  Zidovudina</vt:lpstr>
      <vt:lpstr>Atención del Parto. Profilaxis intraparto</vt:lpstr>
      <vt:lpstr>Diapositiva 54</vt:lpstr>
      <vt:lpstr>Diapositiva 55</vt:lpstr>
      <vt:lpstr>Profilaxis  del  recién nacido</vt:lpstr>
      <vt:lpstr>Profilaxis  del  recién nacido</vt:lpstr>
      <vt:lpstr>Profilaxis ARV  del  recién nacido</vt:lpstr>
      <vt:lpstr>Importante……</vt:lpstr>
      <vt:lpstr>Leche  Materna: Riesgo de transmisión del   15% a 25%</vt:lpstr>
      <vt:lpstr>Diapositiva 61</vt:lpstr>
      <vt:lpstr>Acuerdo CRES 008 de 2009</vt:lpstr>
      <vt:lpstr>Fórmula L. de Reemplazo  de 0 a 6 Meses/Lata 900 gramos</vt:lpstr>
      <vt:lpstr>Diapositiva 64</vt:lpstr>
      <vt:lpstr>Diapositiva 65</vt:lpstr>
      <vt:lpstr>Diapositiva 66</vt:lpstr>
      <vt:lpstr>Diagnóstico de VIH en menores de 18 meses</vt:lpstr>
      <vt:lpstr>Diapositiva 68</vt:lpstr>
      <vt:lpstr>Seguimiento a la gestante infectada  con el VIH y su recién nacido expuesto</vt:lpstr>
      <vt:lpstr>Seguimiento a la gestante infectada  con el VIH y su recién nacido expuesto</vt:lpstr>
      <vt:lpstr>Seguimiento a la gestante infectada  con el VIH y su recién nacido expuesto</vt:lpstr>
      <vt:lpstr>Seguimiento a la gestante infectada  con el VIH y su recién nacido expuesto</vt:lpstr>
      <vt:lpstr>Seguimiento a la gestante infectada  con el VIH y su recién nacido expuesto</vt:lpstr>
      <vt:lpstr>Acuerdo 396 de 2008 </vt:lpstr>
      <vt:lpstr>Diapositiva 75</vt:lpstr>
      <vt:lpstr>Actividades  de colaboración TB/VIH</vt:lpstr>
      <vt:lpstr>Diapositiva 77</vt:lpstr>
      <vt:lpstr>Ley 734 de 2002 por la cual se expide el Código Disciplinario  Único</vt:lpstr>
      <vt:lpstr> Colombia libre del VIH PERINATAL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scaicedo</dc:creator>
  <cp:lastModifiedBy>scaicedo</cp:lastModifiedBy>
  <cp:revision>409</cp:revision>
  <dcterms:created xsi:type="dcterms:W3CDTF">2011-03-08T17:30:06Z</dcterms:created>
  <dcterms:modified xsi:type="dcterms:W3CDTF">2011-11-04T17:01:29Z</dcterms:modified>
</cp:coreProperties>
</file>